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B56DA3-A4A6-4A49-A449-DE16BD0FF9FF}" type="datetimeFigureOut">
              <a:rPr lang="ru-RU" smtClean="0"/>
              <a:t>07.04.2011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46BB217-8C3F-4D0A-A456-4702CAB7D1A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BB56DA3-A4A6-4A49-A449-DE16BD0FF9FF}" type="datetimeFigureOut">
              <a:rPr lang="ru-RU" smtClean="0"/>
              <a:t>07.04.2011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46BB217-8C3F-4D0A-A456-4702CAB7D1A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CBB56DA3-A4A6-4A49-A449-DE16BD0FF9FF}" type="datetimeFigureOut">
              <a:rPr lang="ru-RU" smtClean="0"/>
              <a:t>07.04.2011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46BB217-8C3F-4D0A-A456-4702CAB7D1A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BB56DA3-A4A6-4A49-A449-DE16BD0FF9FF}" type="datetimeFigureOut">
              <a:rPr lang="ru-RU" smtClean="0"/>
              <a:t>07.04.2011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46BB217-8C3F-4D0A-A456-4702CAB7D1A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B56DA3-A4A6-4A49-A449-DE16BD0FF9FF}" type="datetimeFigureOut">
              <a:rPr lang="ru-RU" smtClean="0"/>
              <a:t>07.04.2011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046BB217-8C3F-4D0A-A456-4702CAB7D1A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BB56DA3-A4A6-4A49-A449-DE16BD0FF9FF}" type="datetimeFigureOut">
              <a:rPr lang="ru-RU" smtClean="0"/>
              <a:t>07.04.2011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46BB217-8C3F-4D0A-A456-4702CAB7D1A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BB56DA3-A4A6-4A49-A449-DE16BD0FF9FF}" type="datetimeFigureOut">
              <a:rPr lang="ru-RU" smtClean="0"/>
              <a:t>07.04.2011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46BB217-8C3F-4D0A-A456-4702CAB7D1A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BB56DA3-A4A6-4A49-A449-DE16BD0FF9FF}" type="datetimeFigureOut">
              <a:rPr lang="ru-RU" smtClean="0"/>
              <a:t>07.04.2011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46BB217-8C3F-4D0A-A456-4702CAB7D1A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CBB56DA3-A4A6-4A49-A449-DE16BD0FF9FF}" type="datetimeFigureOut">
              <a:rPr lang="ru-RU" smtClean="0"/>
              <a:t>07.04.2011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046BB217-8C3F-4D0A-A456-4702CAB7D1A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BB56DA3-A4A6-4A49-A449-DE16BD0FF9FF}" type="datetimeFigureOut">
              <a:rPr lang="ru-RU" smtClean="0"/>
              <a:t>07.04.2011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46BB217-8C3F-4D0A-A456-4702CAB7D1A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CBB56DA3-A4A6-4A49-A449-DE16BD0FF9FF}" type="datetimeFigureOut">
              <a:rPr lang="ru-RU" smtClean="0"/>
              <a:t>07.04.2011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46BB217-8C3F-4D0A-A456-4702CAB7D1AB}"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B56DA3-A4A6-4A49-A449-DE16BD0FF9FF}" type="datetimeFigureOut">
              <a:rPr lang="ru-RU" smtClean="0"/>
              <a:t>07.04.2011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46BB217-8C3F-4D0A-A456-4702CAB7D1A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main?base=LAW;n=102186;fld=134;dst=1002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main?base=LAW;n=97628;fld=134;dst=10003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Порядок организации и проведения аукциона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44664"/>
          </a:xfrm>
        </p:spPr>
        <p:txBody>
          <a:bodyPr/>
          <a:lstStyle/>
          <a:p>
            <a:pPr algn="ctr"/>
            <a:r>
              <a:rPr lang="ru-RU" sz="1800" dirty="0" smtClean="0"/>
              <a:t>"Шаг </a:t>
            </a:r>
            <a:r>
              <a:rPr lang="ru-RU" sz="1800" dirty="0" smtClean="0"/>
              <a:t>аукциона», срок договора</a:t>
            </a:r>
            <a:endParaRPr lang="ru-RU" sz="1800" dirty="0"/>
          </a:p>
        </p:txBody>
      </p:sp>
      <p:sp>
        <p:nvSpPr>
          <p:cNvPr id="3" name="Содержимое 2"/>
          <p:cNvSpPr>
            <a:spLocks noGrp="1"/>
          </p:cNvSpPr>
          <p:nvPr>
            <p:ph idx="1"/>
          </p:nvPr>
        </p:nvSpPr>
        <p:spPr>
          <a:xfrm>
            <a:off x="457200" y="1052736"/>
            <a:ext cx="7239000" cy="5403000"/>
          </a:xfrm>
        </p:spPr>
        <p:txBody>
          <a:bodyPr>
            <a:normAutofit fontScale="92500" lnSpcReduction="10000"/>
          </a:bodyPr>
          <a:lstStyle/>
          <a:p>
            <a:pPr marL="0" indent="274320" algn="just">
              <a:buNone/>
            </a:pPr>
            <a:r>
              <a:rPr lang="ru-RU" sz="1800" dirty="0" smtClean="0"/>
              <a:t>   </a:t>
            </a:r>
            <a:r>
              <a:rPr lang="ru-RU" sz="1700" dirty="0" smtClean="0"/>
              <a:t>устанавливается </a:t>
            </a:r>
            <a:r>
              <a:rPr lang="ru-RU" sz="1700" dirty="0" smtClean="0"/>
              <a:t>в размере </a:t>
            </a:r>
            <a:r>
              <a:rPr lang="ru-RU" sz="1700" dirty="0" smtClean="0">
                <a:solidFill>
                  <a:srgbClr val="FF0000"/>
                </a:solidFill>
              </a:rPr>
              <a:t>пяти процентов </a:t>
            </a:r>
            <a:r>
              <a:rPr lang="ru-RU" sz="1700" dirty="0" smtClean="0"/>
              <a:t>начальной (минимальной) цены договора (цены лота), указанной в извещении о проведении </a:t>
            </a:r>
            <a:r>
              <a:rPr lang="ru-RU" sz="1700" dirty="0" smtClean="0"/>
              <a:t>аукциона.</a:t>
            </a:r>
          </a:p>
          <a:p>
            <a:pPr marL="0" indent="274320" algn="just">
              <a:buNone/>
            </a:pPr>
            <a:r>
              <a:rPr lang="ru-RU" sz="1700" dirty="0" smtClean="0"/>
              <a:t> </a:t>
            </a:r>
            <a:r>
              <a:rPr lang="ru-RU" sz="1700" dirty="0" smtClean="0"/>
              <a:t>   В </a:t>
            </a:r>
            <a:r>
              <a:rPr lang="ru-RU" sz="1700" dirty="0" smtClean="0"/>
              <a:t>случае если после троекратного объявления последнего предложения о цене договора ни один из участников аукциона не заявил о своем намерении предложить более высокую цену договора, аукционист обязан снизить "шаг аукциона" на 0,5 процента начальной (минимальной) цены договора (цены лота), но не ниже 0,5 процента начальной (минимальной) цены договора (цены лота</a:t>
            </a:r>
            <a:r>
              <a:rPr lang="ru-RU" sz="1700" dirty="0" smtClean="0"/>
              <a:t>).</a:t>
            </a:r>
          </a:p>
          <a:p>
            <a:pPr marL="0" indent="274320" algn="ctr">
              <a:buNone/>
            </a:pPr>
            <a:r>
              <a:rPr lang="ru-RU" sz="1700" dirty="0" smtClean="0"/>
              <a:t>    </a:t>
            </a:r>
          </a:p>
          <a:p>
            <a:pPr marL="0" indent="274320" algn="ctr">
              <a:buNone/>
            </a:pPr>
            <a:r>
              <a:rPr lang="ru-RU" sz="1700" dirty="0" smtClean="0"/>
              <a:t> </a:t>
            </a:r>
            <a:r>
              <a:rPr lang="ru-RU" sz="1700" i="1" dirty="0" smtClean="0">
                <a:solidFill>
                  <a:srgbClr val="FF0000"/>
                </a:solidFill>
              </a:rPr>
              <a:t>Победителем аукциона</a:t>
            </a:r>
          </a:p>
          <a:p>
            <a:pPr marL="0" indent="274320" algn="ctr">
              <a:buNone/>
            </a:pPr>
            <a:r>
              <a:rPr lang="ru-RU" sz="1700" i="1" dirty="0" smtClean="0">
                <a:solidFill>
                  <a:srgbClr val="FF0000"/>
                </a:solidFill>
              </a:rPr>
              <a:t>признается </a:t>
            </a:r>
            <a:r>
              <a:rPr lang="ru-RU" sz="1700" i="1" dirty="0" smtClean="0">
                <a:solidFill>
                  <a:srgbClr val="FF0000"/>
                </a:solidFill>
              </a:rPr>
              <a:t>лицо, предложившее наиболее высокую цену договора, либо действующий правообладатель, если он заявил о своем желании заключить договор по объявленной аукционистом </a:t>
            </a:r>
            <a:r>
              <a:rPr lang="ru-RU" sz="1700" i="1" dirty="0" smtClean="0">
                <a:solidFill>
                  <a:srgbClr val="FF0000"/>
                </a:solidFill>
              </a:rPr>
              <a:t>наиболее </a:t>
            </a:r>
            <a:r>
              <a:rPr lang="ru-RU" sz="1700" i="1" dirty="0" smtClean="0">
                <a:solidFill>
                  <a:srgbClr val="FF0000"/>
                </a:solidFill>
              </a:rPr>
              <a:t>высокой цене договора</a:t>
            </a:r>
            <a:r>
              <a:rPr lang="ru-RU" sz="1700" i="1" dirty="0" smtClean="0">
                <a:solidFill>
                  <a:srgbClr val="FF0000"/>
                </a:solidFill>
              </a:rPr>
              <a:t>.</a:t>
            </a:r>
          </a:p>
          <a:p>
            <a:pPr marL="0" indent="274320" algn="ctr">
              <a:buNone/>
            </a:pPr>
            <a:endParaRPr lang="ru-RU" sz="1700" i="1" dirty="0" smtClean="0">
              <a:solidFill>
                <a:srgbClr val="FF0000"/>
              </a:solidFill>
            </a:endParaRPr>
          </a:p>
          <a:p>
            <a:pPr marL="0" indent="274320" algn="just">
              <a:buNone/>
            </a:pPr>
            <a:r>
              <a:rPr lang="ru-RU" sz="1700" dirty="0" smtClean="0"/>
              <a:t>	Указываемый </a:t>
            </a:r>
            <a:r>
              <a:rPr lang="ru-RU" sz="1700" dirty="0" smtClean="0"/>
              <a:t>в документации об аукционе </a:t>
            </a:r>
            <a:r>
              <a:rPr lang="ru-RU" sz="1700" dirty="0" smtClean="0">
                <a:solidFill>
                  <a:srgbClr val="FF0000"/>
                </a:solidFill>
              </a:rPr>
              <a:t>срок</a:t>
            </a:r>
            <a:r>
              <a:rPr lang="ru-RU" sz="1700" dirty="0" smtClean="0"/>
              <a:t>, на который заключаются договоры в отношении имущества, предусмотренного </a:t>
            </a:r>
            <a:r>
              <a:rPr lang="ru-RU" sz="1700" dirty="0" smtClean="0">
                <a:hlinkClick r:id="rId2"/>
              </a:rPr>
              <a:t>Законом</a:t>
            </a:r>
            <a:r>
              <a:rPr lang="ru-RU" sz="1700" dirty="0" smtClean="0"/>
              <a:t>, должен составлять </a:t>
            </a:r>
            <a:r>
              <a:rPr lang="ru-RU" sz="1700" dirty="0" smtClean="0">
                <a:solidFill>
                  <a:srgbClr val="FF0000"/>
                </a:solidFill>
              </a:rPr>
              <a:t>не менее пяти лет</a:t>
            </a:r>
            <a:r>
              <a:rPr lang="ru-RU" sz="1700" dirty="0" smtClean="0"/>
              <a:t>. Максимальный срок предоставления </a:t>
            </a:r>
            <a:r>
              <a:rPr lang="ru-RU" sz="1700" dirty="0" err="1" smtClean="0"/>
              <a:t>бизнес-инкубаторами</a:t>
            </a:r>
            <a:r>
              <a:rPr lang="ru-RU" sz="1700" dirty="0" smtClean="0"/>
              <a:t> государственного или муниципального имущества в аренду (субаренду) субъектам малого и среднего предпринимательства </a:t>
            </a:r>
            <a:r>
              <a:rPr lang="ru-RU" sz="1700" dirty="0" smtClean="0">
                <a:solidFill>
                  <a:srgbClr val="FF0000"/>
                </a:solidFill>
              </a:rPr>
              <a:t>не должен превышать трех лет</a:t>
            </a:r>
            <a:r>
              <a:rPr lang="ru-RU" sz="1700" dirty="0" smtClean="0"/>
              <a:t>.</a:t>
            </a:r>
          </a:p>
          <a:p>
            <a:pPr marL="0" indent="274320" algn="ctr">
              <a:buNone/>
            </a:pPr>
            <a:endParaRPr lang="ru-RU" sz="1800" i="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67544" y="476672"/>
          <a:ext cx="7239000" cy="5903937"/>
        </p:xfrm>
        <a:graphic>
          <a:graphicData uri="http://schemas.openxmlformats.org/drawingml/2006/table">
            <a:tbl>
              <a:tblPr firstRow="1" bandRow="1">
                <a:tableStyleId>{5C22544A-7EE6-4342-B048-85BDC9FD1C3A}</a:tableStyleId>
              </a:tblPr>
              <a:tblGrid>
                <a:gridCol w="442392"/>
                <a:gridCol w="2880320"/>
                <a:gridCol w="3916288"/>
              </a:tblGrid>
              <a:tr h="385844">
                <a:tc>
                  <a:txBody>
                    <a:bodyPr/>
                    <a:lstStyle/>
                    <a:p>
                      <a:pPr algn="ct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Этап аукциона</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Сроки</a:t>
                      </a:r>
                      <a:endParaRPr lang="ru-RU" sz="1200" dirty="0">
                        <a:latin typeface="Times New Roman" pitchFamily="18" charset="0"/>
                        <a:cs typeface="Times New Roman" pitchFamily="18" charset="0"/>
                      </a:endParaRPr>
                    </a:p>
                  </a:txBody>
                  <a:tcPr/>
                </a:tc>
              </a:tr>
              <a:tr h="475698">
                <a:tc>
                  <a:txBody>
                    <a:bodyPr/>
                    <a:lstStyle/>
                    <a:p>
                      <a:r>
                        <a:rPr lang="ru-RU" sz="1200" dirty="0" smtClean="0">
                          <a:latin typeface="Times New Roman" pitchFamily="18" charset="0"/>
                          <a:cs typeface="Times New Roman" pitchFamily="18" charset="0"/>
                        </a:rPr>
                        <a:t>1</a:t>
                      </a:r>
                      <a:endParaRPr lang="ru-RU" sz="1200" dirty="0">
                        <a:latin typeface="Times New Roman" pitchFamily="18" charset="0"/>
                        <a:cs typeface="Times New Roman" pitchFamily="18" charset="0"/>
                      </a:endParaRPr>
                    </a:p>
                  </a:txBody>
                  <a:tcPr/>
                </a:tc>
                <a:tc>
                  <a:txBody>
                    <a:bodyPr/>
                    <a:lstStyle/>
                    <a:p>
                      <a:pPr algn="just"/>
                      <a:r>
                        <a:rPr lang="ru-RU" sz="1200" dirty="0" smtClean="0">
                          <a:latin typeface="Times New Roman" pitchFamily="18" charset="0"/>
                          <a:cs typeface="Times New Roman" pitchFamily="18" charset="0"/>
                        </a:rPr>
                        <a:t>Разработка и утверждение документации об аукционе</a:t>
                      </a:r>
                      <a:endParaRPr lang="ru-RU" sz="1200" dirty="0">
                        <a:latin typeface="Times New Roman" pitchFamily="18" charset="0"/>
                        <a:cs typeface="Times New Roman" pitchFamily="18" charset="0"/>
                      </a:endParaRPr>
                    </a:p>
                  </a:txBody>
                  <a:tcPr/>
                </a:tc>
                <a:tc>
                  <a:txBody>
                    <a:bodyPr/>
                    <a:lstStyle/>
                    <a:p>
                      <a:pPr algn="just"/>
                      <a:endParaRPr lang="ru-RU" sz="1200">
                        <a:latin typeface="Times New Roman" pitchFamily="18" charset="0"/>
                        <a:cs typeface="Times New Roman" pitchFamily="18" charset="0"/>
                      </a:endParaRPr>
                    </a:p>
                  </a:txBody>
                  <a:tcPr/>
                </a:tc>
              </a:tr>
              <a:tr h="475698">
                <a:tc>
                  <a:txBody>
                    <a:bodyPr/>
                    <a:lstStyle/>
                    <a:p>
                      <a:r>
                        <a:rPr lang="ru-RU" sz="1200" dirty="0" smtClean="0">
                          <a:latin typeface="Times New Roman" pitchFamily="18" charset="0"/>
                          <a:cs typeface="Times New Roman" pitchFamily="18" charset="0"/>
                        </a:rPr>
                        <a:t>2</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Размещение извещения о проведении аукциона на официальном сайте торгов</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a:t>
                      </a:r>
                      <a:r>
                        <a:rPr kumimoji="0" lang="ru-RU" sz="1200" b="1" kern="1200" dirty="0" smtClean="0">
                          <a:solidFill>
                            <a:schemeClr val="dk1"/>
                          </a:solidFill>
                          <a:latin typeface="Times New Roman" pitchFamily="18" charset="0"/>
                          <a:ea typeface="+mn-ea"/>
                          <a:cs typeface="Times New Roman" pitchFamily="18" charset="0"/>
                        </a:rPr>
                        <a:t>не менее чем за тридцать рабочих дней </a:t>
                      </a:r>
                      <a:r>
                        <a:rPr kumimoji="0" lang="ru-RU" sz="1200" kern="1200" dirty="0" smtClean="0">
                          <a:solidFill>
                            <a:schemeClr val="dk1"/>
                          </a:solidFill>
                          <a:latin typeface="Times New Roman" pitchFamily="18" charset="0"/>
                          <a:ea typeface="+mn-ea"/>
                          <a:cs typeface="Times New Roman" pitchFamily="18" charset="0"/>
                        </a:rPr>
                        <a:t>до даты окончания подачи заявок на участие в аукционе</a:t>
                      </a:r>
                      <a:endParaRPr lang="ru-RU" sz="1200" dirty="0">
                        <a:latin typeface="Times New Roman" pitchFamily="18" charset="0"/>
                        <a:cs typeface="Times New Roman" pitchFamily="18" charset="0"/>
                      </a:endParaRPr>
                    </a:p>
                  </a:txBody>
                  <a:tcPr/>
                </a:tc>
              </a:tr>
              <a:tr h="2188209">
                <a:tc>
                  <a:txBody>
                    <a:bodyPr/>
                    <a:lstStyle/>
                    <a:p>
                      <a:r>
                        <a:rPr lang="ru-RU" sz="1200" dirty="0" smtClean="0">
                          <a:latin typeface="Times New Roman" pitchFamily="18" charset="0"/>
                          <a:cs typeface="Times New Roman" pitchFamily="18" charset="0"/>
                        </a:rPr>
                        <a:t>3</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Внесение изменений в извещение о проведении аукциона</a:t>
                      </a:r>
                    </a:p>
                    <a:p>
                      <a:pPr algn="just"/>
                      <a:endParaRPr kumimoji="0" lang="ru-RU" sz="1200" kern="1200" dirty="0" smtClean="0">
                        <a:solidFill>
                          <a:schemeClr val="dk1"/>
                        </a:solidFill>
                        <a:latin typeface="Times New Roman" pitchFamily="18" charset="0"/>
                        <a:ea typeface="+mn-ea"/>
                        <a:cs typeface="Times New Roman" pitchFamily="18" charset="0"/>
                      </a:endParaRPr>
                    </a:p>
                    <a:p>
                      <a:pPr algn="just"/>
                      <a:endParaRPr lang="ru-RU" sz="1200" dirty="0">
                        <a:latin typeface="Times New Roman" pitchFamily="18" charset="0"/>
                        <a:cs typeface="Times New Roman" pitchFamily="18" charset="0"/>
                      </a:endParaRPr>
                    </a:p>
                  </a:txBody>
                  <a:tcPr/>
                </a:tc>
                <a:tc>
                  <a:txBody>
                    <a:bodyPr/>
                    <a:lstStyle/>
                    <a:p>
                      <a:pPr algn="just"/>
                      <a:r>
                        <a:rPr kumimoji="0" lang="ru-RU" sz="1200" b="1" kern="1200" dirty="0" smtClean="0">
                          <a:solidFill>
                            <a:schemeClr val="dk1"/>
                          </a:solidFill>
                          <a:latin typeface="Times New Roman" pitchFamily="18" charset="0"/>
                          <a:ea typeface="+mn-ea"/>
                          <a:cs typeface="Times New Roman" pitchFamily="18" charset="0"/>
                        </a:rPr>
                        <a:t>       не позднее чем за пять дней </a:t>
                      </a:r>
                      <a:r>
                        <a:rPr kumimoji="0" lang="ru-RU" sz="1200" kern="1200" dirty="0" smtClean="0">
                          <a:solidFill>
                            <a:schemeClr val="dk1"/>
                          </a:solidFill>
                          <a:latin typeface="Times New Roman" pitchFamily="18" charset="0"/>
                          <a:ea typeface="+mn-ea"/>
                          <a:cs typeface="Times New Roman" pitchFamily="18" charset="0"/>
                        </a:rPr>
                        <a:t>до даты окончания подачи заявок на участие в аукционе. В течение одного дня с даты принятия указанного решения такие изменения размещаются организатором аукциона, специализированной организацией на официальном сайте торгов. При этом срок подачи заявок на участие в аукционе должен быть продлен таким образом, чтобы с даты размещения на официальном сайте торгов внесенных изменений в извещение о проведении аукциона до даты окончания подачи заявок на участие в аукционе он составлял не менее пятнадцати дней.</a:t>
                      </a:r>
                      <a:endParaRPr lang="ru-RU" sz="1200" dirty="0">
                        <a:latin typeface="Times New Roman" pitchFamily="18" charset="0"/>
                        <a:cs typeface="Times New Roman" pitchFamily="18" charset="0"/>
                      </a:endParaRPr>
                    </a:p>
                  </a:txBody>
                  <a:tcPr/>
                </a:tc>
              </a:tr>
              <a:tr h="2378488">
                <a:tc>
                  <a:txBody>
                    <a:bodyPr/>
                    <a:lstStyle/>
                    <a:p>
                      <a:r>
                        <a:rPr lang="ru-RU" sz="1200" dirty="0" smtClean="0">
                          <a:latin typeface="Times New Roman" pitchFamily="18" charset="0"/>
                          <a:cs typeface="Times New Roman" pitchFamily="18" charset="0"/>
                        </a:rPr>
                        <a:t>4</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Отказ от проведения аукциона</a:t>
                      </a:r>
                      <a:endParaRPr lang="ru-RU" sz="1200" dirty="0">
                        <a:latin typeface="Times New Roman" pitchFamily="18" charset="0"/>
                        <a:cs typeface="Times New Roman" pitchFamily="18" charset="0"/>
                      </a:endParaRPr>
                    </a:p>
                  </a:txBody>
                  <a:tcPr/>
                </a:tc>
                <a:tc>
                  <a:txBody>
                    <a:bodyPr/>
                    <a:lstStyle/>
                    <a:p>
                      <a:pPr algn="just"/>
                      <a:r>
                        <a:rPr kumimoji="0" lang="ru-RU" sz="1200" b="1" kern="1200" dirty="0" smtClean="0">
                          <a:solidFill>
                            <a:schemeClr val="dk1"/>
                          </a:solidFill>
                          <a:latin typeface="Times New Roman" pitchFamily="18" charset="0"/>
                          <a:ea typeface="+mn-ea"/>
                          <a:cs typeface="Times New Roman" pitchFamily="18" charset="0"/>
                        </a:rPr>
                        <a:t>       не позднее чем за три дня </a:t>
                      </a:r>
                      <a:r>
                        <a:rPr kumimoji="0" lang="ru-RU" sz="1200" kern="1200" dirty="0" smtClean="0">
                          <a:solidFill>
                            <a:schemeClr val="dk1"/>
                          </a:solidFill>
                          <a:latin typeface="Times New Roman" pitchFamily="18" charset="0"/>
                          <a:ea typeface="+mn-ea"/>
                          <a:cs typeface="Times New Roman" pitchFamily="18" charset="0"/>
                        </a:rPr>
                        <a:t>до даты окончания срока подачи заявок на участие в аукционе. Извещение об отказе от проведения аукциона размещается на официальном сайте торгов в течение одного дня с даты принятия решения об отказе от проведения аукциона. В течение двух рабочих дней с даты принятия указанного решения организатор аукциона направляет соответствующие уведомления всем заявителям. В случае если установлено требование о внесении задатка, организатор аукциона возвращает заявителям задаток в течение пяти рабочих дней с даты принятия решения об отказе от проведения аукциона</a:t>
                      </a:r>
                      <a:endParaRPr lang="ru-RU"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476250"/>
          <a:ext cx="7239000" cy="6020139"/>
        </p:xfrm>
        <a:graphic>
          <a:graphicData uri="http://schemas.openxmlformats.org/drawingml/2006/table">
            <a:tbl>
              <a:tblPr firstRow="1" bandRow="1">
                <a:tableStyleId>{5C22544A-7EE6-4342-B048-85BDC9FD1C3A}</a:tableStyleId>
              </a:tblPr>
              <a:tblGrid>
                <a:gridCol w="442392"/>
                <a:gridCol w="3168352"/>
                <a:gridCol w="3628256"/>
              </a:tblGrid>
              <a:tr h="432470">
                <a:tc>
                  <a:txBody>
                    <a:bodyPr/>
                    <a:lstStyle/>
                    <a:p>
                      <a:pPr algn="ctr"/>
                      <a:r>
                        <a:rPr lang="ru-RU" sz="1200" dirty="0" smtClean="0">
                          <a:latin typeface="Times New Roman" pitchFamily="18" charset="0"/>
                          <a:cs typeface="Times New Roman" pitchFamily="18" charset="0"/>
                        </a:rPr>
                        <a:t>№</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Этап аукциона</a:t>
                      </a:r>
                      <a:endParaRPr lang="ru-RU" sz="1200" dirty="0">
                        <a:latin typeface="Times New Roman" pitchFamily="18" charset="0"/>
                        <a:cs typeface="Times New Roman" pitchFamily="18" charset="0"/>
                      </a:endParaRPr>
                    </a:p>
                  </a:txBody>
                  <a:tcPr/>
                </a:tc>
                <a:tc>
                  <a:txBody>
                    <a:bodyPr/>
                    <a:lstStyle/>
                    <a:p>
                      <a:pPr algn="ctr"/>
                      <a:r>
                        <a:rPr lang="ru-RU" sz="1200" dirty="0" smtClean="0">
                          <a:latin typeface="Times New Roman" pitchFamily="18" charset="0"/>
                          <a:cs typeface="Times New Roman" pitchFamily="18" charset="0"/>
                        </a:rPr>
                        <a:t>Сроки</a:t>
                      </a:r>
                      <a:endParaRPr lang="ru-RU" sz="1200" dirty="0">
                        <a:latin typeface="Times New Roman" pitchFamily="18" charset="0"/>
                        <a:cs typeface="Times New Roman" pitchFamily="18" charset="0"/>
                      </a:endParaRPr>
                    </a:p>
                  </a:txBody>
                  <a:tcPr/>
                </a:tc>
              </a:tr>
              <a:tr h="1023985">
                <a:tc>
                  <a:txBody>
                    <a:bodyPr/>
                    <a:lstStyle/>
                    <a:p>
                      <a:r>
                        <a:rPr lang="ru-RU" sz="1200" dirty="0" smtClean="0">
                          <a:latin typeface="Times New Roman" pitchFamily="18" charset="0"/>
                          <a:cs typeface="Times New Roman" pitchFamily="18" charset="0"/>
                        </a:rPr>
                        <a:t>5</a:t>
                      </a:r>
                      <a:endParaRPr lang="ru-RU" sz="12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ru-RU" sz="1200" kern="1200" dirty="0" smtClean="0">
                          <a:solidFill>
                            <a:schemeClr val="dk1"/>
                          </a:solidFill>
                          <a:latin typeface="Times New Roman" pitchFamily="18" charset="0"/>
                          <a:ea typeface="+mn-ea"/>
                          <a:cs typeface="Times New Roman" pitchFamily="18" charset="0"/>
                        </a:rPr>
                        <a:t>Прием заявок на участие в аукционе</a:t>
                      </a:r>
                    </a:p>
                    <a:p>
                      <a:pPr algn="just"/>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Прекращается в указанный в извещении о проведении аукциона день рассмотрения заявок на участие в аукционе непосредственно перед началом рассмотрения заявок</a:t>
                      </a:r>
                      <a:endParaRPr lang="ru-RU" sz="1200" dirty="0">
                        <a:latin typeface="Times New Roman" pitchFamily="18" charset="0"/>
                        <a:cs typeface="Times New Roman" pitchFamily="18" charset="0"/>
                      </a:endParaRPr>
                    </a:p>
                  </a:txBody>
                  <a:tcPr/>
                </a:tc>
              </a:tr>
              <a:tr h="1479089">
                <a:tc>
                  <a:txBody>
                    <a:bodyPr/>
                    <a:lstStyle/>
                    <a:p>
                      <a:r>
                        <a:rPr lang="ru-RU" sz="1200" dirty="0" smtClean="0">
                          <a:latin typeface="Times New Roman" pitchFamily="18" charset="0"/>
                          <a:cs typeface="Times New Roman" pitchFamily="18" charset="0"/>
                        </a:rPr>
                        <a:t>6</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Аукционная комиссия рассматривает заявки на участие в аукционе на предмет соответствия требованиям, установленным документацией об аукционе, и соответствия заявителей требованиям, установленным </a:t>
                      </a:r>
                      <a:r>
                        <a:rPr kumimoji="0" lang="ru-RU" sz="1200" u="none" strike="noStrike" kern="1200" dirty="0" smtClean="0">
                          <a:solidFill>
                            <a:schemeClr val="dk1"/>
                          </a:solidFill>
                          <a:latin typeface="Times New Roman" pitchFamily="18" charset="0"/>
                          <a:ea typeface="+mn-ea"/>
                          <a:cs typeface="Times New Roman" pitchFamily="18" charset="0"/>
                          <a:hlinkClick r:id="rId2"/>
                        </a:rPr>
                        <a:t>пунктом 18</a:t>
                      </a:r>
                      <a:r>
                        <a:rPr kumimoji="0" lang="ru-RU" sz="1200" kern="1200" dirty="0" smtClean="0">
                          <a:solidFill>
                            <a:schemeClr val="dk1"/>
                          </a:solidFill>
                          <a:latin typeface="Times New Roman" pitchFamily="18" charset="0"/>
                          <a:ea typeface="+mn-ea"/>
                          <a:cs typeface="Times New Roman" pitchFamily="18" charset="0"/>
                        </a:rPr>
                        <a:t> Правил</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Не может превышать </a:t>
                      </a:r>
                      <a:r>
                        <a:rPr kumimoji="0" lang="ru-RU" sz="1200" b="1" kern="1200" dirty="0" smtClean="0">
                          <a:solidFill>
                            <a:schemeClr val="dk1"/>
                          </a:solidFill>
                          <a:latin typeface="Times New Roman" pitchFamily="18" charset="0"/>
                          <a:ea typeface="+mn-ea"/>
                          <a:cs typeface="Times New Roman" pitchFamily="18" charset="0"/>
                        </a:rPr>
                        <a:t>десяти дней </a:t>
                      </a:r>
                      <a:r>
                        <a:rPr kumimoji="0" lang="ru-RU" sz="1200" kern="1200" dirty="0" smtClean="0">
                          <a:solidFill>
                            <a:schemeClr val="dk1"/>
                          </a:solidFill>
                          <a:latin typeface="Times New Roman" pitchFamily="18" charset="0"/>
                          <a:ea typeface="+mn-ea"/>
                          <a:cs typeface="Times New Roman" pitchFamily="18" charset="0"/>
                        </a:rPr>
                        <a:t>с даты окончания срока подачи заявок</a:t>
                      </a:r>
                      <a:endParaRPr lang="ru-RU" sz="1200" dirty="0">
                        <a:latin typeface="Times New Roman" pitchFamily="18" charset="0"/>
                        <a:cs typeface="Times New Roman" pitchFamily="18" charset="0"/>
                      </a:endParaRPr>
                    </a:p>
                  </a:txBody>
                  <a:tcPr/>
                </a:tc>
              </a:tr>
              <a:tr h="2161745">
                <a:tc>
                  <a:txBody>
                    <a:bodyPr/>
                    <a:lstStyle/>
                    <a:p>
                      <a:r>
                        <a:rPr lang="ru-RU" sz="1200" dirty="0" smtClean="0">
                          <a:latin typeface="Times New Roman" pitchFamily="18" charset="0"/>
                          <a:cs typeface="Times New Roman" pitchFamily="18" charset="0"/>
                        </a:rPr>
                        <a:t>7</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Аукционной комиссией принимается </a:t>
                      </a:r>
                      <a:r>
                        <a:rPr kumimoji="0" lang="ru-RU" sz="1200" kern="1200" dirty="0" smtClean="0">
                          <a:solidFill>
                            <a:srgbClr val="FF0000"/>
                          </a:solidFill>
                          <a:latin typeface="Times New Roman" pitchFamily="18" charset="0"/>
                          <a:ea typeface="+mn-ea"/>
                          <a:cs typeface="Times New Roman" pitchFamily="18" charset="0"/>
                        </a:rPr>
                        <a:t>решение о допуске к участию в аукционе заявителя и о признании заявителя участником аукциона или об отказе в допуске такого заявителя к участию в аукционе, </a:t>
                      </a:r>
                    </a:p>
                    <a:p>
                      <a:pPr algn="just"/>
                      <a:r>
                        <a:rPr kumimoji="0" lang="ru-RU" sz="1200" kern="1200" dirty="0" smtClean="0">
                          <a:solidFill>
                            <a:srgbClr val="FF0000"/>
                          </a:solidFill>
                          <a:latin typeface="Times New Roman" pitchFamily="18" charset="0"/>
                          <a:ea typeface="+mn-ea"/>
                          <a:cs typeface="Times New Roman" pitchFamily="18" charset="0"/>
                        </a:rPr>
                        <a:t>которое оформляется протоколом </a:t>
                      </a:r>
                      <a:r>
                        <a:rPr kumimoji="0" lang="ru-RU" sz="1200" kern="1200" dirty="0" smtClean="0">
                          <a:solidFill>
                            <a:schemeClr val="dk1"/>
                          </a:solidFill>
                          <a:latin typeface="Times New Roman" pitchFamily="18" charset="0"/>
                          <a:ea typeface="+mn-ea"/>
                          <a:cs typeface="Times New Roman" pitchFamily="18" charset="0"/>
                        </a:rPr>
                        <a:t>рассмотрения заявок на участие в аукционе.</a:t>
                      </a:r>
                      <a:r>
                        <a:rPr kumimoji="0" lang="ru-RU" sz="1200" kern="1200" baseline="0" dirty="0" smtClean="0">
                          <a:solidFill>
                            <a:schemeClr val="dk1"/>
                          </a:solidFill>
                          <a:latin typeface="Times New Roman" pitchFamily="18" charset="0"/>
                          <a:ea typeface="+mn-ea"/>
                          <a:cs typeface="Times New Roman" pitchFamily="18" charset="0"/>
                        </a:rPr>
                        <a:t> Подписание протокола</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В день окончания рассмотрения заявок</a:t>
                      </a:r>
                      <a:endParaRPr lang="ru-RU" sz="1200" dirty="0">
                        <a:latin typeface="Times New Roman" pitchFamily="18" charset="0"/>
                        <a:cs typeface="Times New Roman" pitchFamily="18" charset="0"/>
                      </a:endParaRPr>
                    </a:p>
                  </a:txBody>
                  <a:tcPr/>
                </a:tc>
              </a:tr>
              <a:tr h="461425">
                <a:tc>
                  <a:txBody>
                    <a:bodyPr/>
                    <a:lstStyle/>
                    <a:p>
                      <a:r>
                        <a:rPr lang="ru-RU" sz="1200" dirty="0" smtClean="0">
                          <a:latin typeface="Times New Roman" pitchFamily="18" charset="0"/>
                          <a:cs typeface="Times New Roman" pitchFamily="18" charset="0"/>
                        </a:rPr>
                        <a:t>8</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Протокол размещается на официальном сайте торгов</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В день окончания рассмотрения заявок на участие в аукционе </a:t>
                      </a:r>
                      <a:endParaRPr lang="ru-RU" sz="1200" dirty="0">
                        <a:latin typeface="Times New Roman" pitchFamily="18" charset="0"/>
                        <a:cs typeface="Times New Roman" pitchFamily="18" charset="0"/>
                      </a:endParaRPr>
                    </a:p>
                  </a:txBody>
                  <a:tcPr/>
                </a:tc>
              </a:tr>
              <a:tr h="461425">
                <a:tc>
                  <a:txBody>
                    <a:bodyPr/>
                    <a:lstStyle/>
                    <a:p>
                      <a:r>
                        <a:rPr lang="ru-RU" sz="1200" dirty="0" smtClean="0">
                          <a:latin typeface="Times New Roman" pitchFamily="18" charset="0"/>
                          <a:cs typeface="Times New Roman" pitchFamily="18" charset="0"/>
                        </a:rPr>
                        <a:t>9</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Заявителям направляются уведомления о принятых аукционной комиссией решениях</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Не позднее дня, следующего за днем подписания указанного протокола</a:t>
                      </a:r>
                      <a:endParaRPr lang="ru-RU" sz="12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33375"/>
          <a:ext cx="7239000" cy="6344920"/>
        </p:xfrm>
        <a:graphic>
          <a:graphicData uri="http://schemas.openxmlformats.org/drawingml/2006/table">
            <a:tbl>
              <a:tblPr firstRow="1" bandRow="1">
                <a:tableStyleId>{5C22544A-7EE6-4342-B048-85BDC9FD1C3A}</a:tableStyleId>
              </a:tblPr>
              <a:tblGrid>
                <a:gridCol w="514400"/>
                <a:gridCol w="4608512"/>
                <a:gridCol w="2116088"/>
              </a:tblGrid>
              <a:tr h="370840">
                <a:tc>
                  <a:txBody>
                    <a:bodyPr/>
                    <a:lstStyle/>
                    <a:p>
                      <a:pPr algn="ctr"/>
                      <a:r>
                        <a:rPr lang="ru-RU" sz="1000" dirty="0" smtClean="0">
                          <a:latin typeface="Times New Roman" pitchFamily="18" charset="0"/>
                          <a:cs typeface="Times New Roman" pitchFamily="18" charset="0"/>
                        </a:rPr>
                        <a:t>№</a:t>
                      </a:r>
                      <a:endParaRPr lang="ru-RU" sz="1000" dirty="0">
                        <a:latin typeface="Times New Roman" pitchFamily="18" charset="0"/>
                        <a:cs typeface="Times New Roman" pitchFamily="18" charset="0"/>
                      </a:endParaRPr>
                    </a:p>
                  </a:txBody>
                  <a:tcPr/>
                </a:tc>
                <a:tc>
                  <a:txBody>
                    <a:bodyPr/>
                    <a:lstStyle/>
                    <a:p>
                      <a:pPr algn="ctr"/>
                      <a:r>
                        <a:rPr lang="ru-RU" sz="1000" dirty="0" smtClean="0">
                          <a:latin typeface="Times New Roman" pitchFamily="18" charset="0"/>
                          <a:cs typeface="Times New Roman" pitchFamily="18" charset="0"/>
                        </a:rPr>
                        <a:t>Этап аукциона</a:t>
                      </a:r>
                      <a:endParaRPr lang="ru-RU" sz="1000" dirty="0">
                        <a:latin typeface="Times New Roman" pitchFamily="18" charset="0"/>
                        <a:cs typeface="Times New Roman" pitchFamily="18" charset="0"/>
                      </a:endParaRPr>
                    </a:p>
                  </a:txBody>
                  <a:tcPr/>
                </a:tc>
                <a:tc>
                  <a:txBody>
                    <a:bodyPr/>
                    <a:lstStyle/>
                    <a:p>
                      <a:pPr algn="ctr"/>
                      <a:r>
                        <a:rPr lang="ru-RU" sz="1000" dirty="0" smtClean="0">
                          <a:latin typeface="Times New Roman" pitchFamily="18" charset="0"/>
                          <a:cs typeface="Times New Roman" pitchFamily="18" charset="0"/>
                        </a:rPr>
                        <a:t>Сроки</a:t>
                      </a:r>
                      <a:endParaRPr lang="ru-RU" sz="1000" dirty="0">
                        <a:latin typeface="Times New Roman" pitchFamily="18" charset="0"/>
                        <a:cs typeface="Times New Roman" pitchFamily="18" charset="0"/>
                      </a:endParaRPr>
                    </a:p>
                  </a:txBody>
                  <a:tcPr/>
                </a:tc>
              </a:tr>
              <a:tr h="370840">
                <a:tc>
                  <a:txBody>
                    <a:bodyPr/>
                    <a:lstStyle/>
                    <a:p>
                      <a:r>
                        <a:rPr lang="ru-RU" sz="1000" dirty="0" smtClean="0">
                          <a:latin typeface="Times New Roman" pitchFamily="18" charset="0"/>
                          <a:cs typeface="Times New Roman" pitchFamily="18" charset="0"/>
                        </a:rPr>
                        <a:t>10</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Аукционная комиссия аукциона регистрирует явившихся на аукцион участников аукциона (их представителей</a:t>
                      </a:r>
                      <a:r>
                        <a:rPr kumimoji="0" lang="ru-RU" sz="1000" kern="1200" dirty="0" smtClean="0">
                          <a:solidFill>
                            <a:schemeClr val="dk1"/>
                          </a:solidFill>
                          <a:latin typeface="Times New Roman" pitchFamily="18" charset="0"/>
                          <a:ea typeface="+mn-ea"/>
                          <a:cs typeface="Times New Roman" pitchFamily="18" charset="0"/>
                        </a:rPr>
                        <a:t>)</a:t>
                      </a:r>
                      <a:endParaRPr kumimoji="0" lang="ru-RU" sz="1000" kern="1200" dirty="0" smtClean="0">
                        <a:solidFill>
                          <a:schemeClr val="dk1"/>
                        </a:solidFill>
                        <a:latin typeface="Times New Roman" pitchFamily="18" charset="0"/>
                        <a:ea typeface="+mn-ea"/>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      Непосредственно </a:t>
                      </a:r>
                      <a:r>
                        <a:rPr kumimoji="0" lang="ru-RU" sz="1000" kern="1200" dirty="0" smtClean="0">
                          <a:solidFill>
                            <a:schemeClr val="dk1"/>
                          </a:solidFill>
                          <a:latin typeface="Times New Roman" pitchFamily="18" charset="0"/>
                          <a:ea typeface="+mn-ea"/>
                          <a:cs typeface="Times New Roman" pitchFamily="18" charset="0"/>
                        </a:rPr>
                        <a:t>перед началом проведения</a:t>
                      </a:r>
                      <a:endParaRPr lang="ru-RU" sz="1000" dirty="0">
                        <a:latin typeface="Times New Roman" pitchFamily="18" charset="0"/>
                        <a:cs typeface="Times New Roman" pitchFamily="18" charset="0"/>
                      </a:endParaRPr>
                    </a:p>
                  </a:txBody>
                  <a:tcPr/>
                </a:tc>
              </a:tr>
              <a:tr h="370840">
                <a:tc>
                  <a:txBody>
                    <a:bodyPr/>
                    <a:lstStyle/>
                    <a:p>
                      <a:r>
                        <a:rPr lang="ru-RU" sz="1000" dirty="0" smtClean="0">
                          <a:latin typeface="Times New Roman" pitchFamily="18" charset="0"/>
                          <a:cs typeface="Times New Roman" pitchFamily="18" charset="0"/>
                        </a:rPr>
                        <a:t>11</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Объявление аукционистом </a:t>
                      </a:r>
                      <a:r>
                        <a:rPr kumimoji="0" lang="ru-RU" sz="1000" kern="1200" dirty="0" smtClean="0">
                          <a:solidFill>
                            <a:schemeClr val="dk1"/>
                          </a:solidFill>
                          <a:latin typeface="Times New Roman" pitchFamily="18" charset="0"/>
                          <a:ea typeface="+mn-ea"/>
                          <a:cs typeface="Times New Roman" pitchFamily="18" charset="0"/>
                        </a:rPr>
                        <a:t>начала проведения аукциона (лота), номера лота (в случае проведения аукциона по нескольким лотам), предмета договора, начальной (минимальной) цены договора (лота), "шага аукциона", после чего аукционист предлагает участникам аукциона заявлять свои предложения о цене договора</a:t>
                      </a:r>
                      <a:endParaRPr lang="ru-RU" sz="1000" dirty="0">
                        <a:latin typeface="Times New Roman" pitchFamily="18" charset="0"/>
                        <a:cs typeface="Times New Roman" pitchFamily="18" charset="0"/>
                      </a:endParaRPr>
                    </a:p>
                  </a:txBody>
                  <a:tcPr/>
                </a:tc>
                <a:tc>
                  <a:txBody>
                    <a:bodyPr/>
                    <a:lstStyle/>
                    <a:p>
                      <a:pPr algn="just"/>
                      <a:r>
                        <a:rPr lang="ru-RU" sz="1000" dirty="0" smtClean="0">
                          <a:latin typeface="Times New Roman" pitchFamily="18" charset="0"/>
                          <a:cs typeface="Times New Roman" pitchFamily="18" charset="0"/>
                        </a:rPr>
                        <a:t>      Начало проведения </a:t>
                      </a:r>
                      <a:r>
                        <a:rPr lang="ru-RU" sz="1000" dirty="0" smtClean="0">
                          <a:latin typeface="Times New Roman" pitchFamily="18" charset="0"/>
                          <a:cs typeface="Times New Roman" pitchFamily="18" charset="0"/>
                        </a:rPr>
                        <a:t>аукциона</a:t>
                      </a:r>
                      <a:endParaRPr lang="ru-RU" sz="1000" dirty="0">
                        <a:latin typeface="Times New Roman" pitchFamily="18" charset="0"/>
                        <a:cs typeface="Times New Roman" pitchFamily="18" charset="0"/>
                      </a:endParaRPr>
                    </a:p>
                  </a:txBody>
                  <a:tcPr/>
                </a:tc>
              </a:tr>
              <a:tr h="370840">
                <a:tc>
                  <a:txBody>
                    <a:bodyPr/>
                    <a:lstStyle/>
                    <a:p>
                      <a:r>
                        <a:rPr lang="ru-RU" sz="1000" dirty="0" smtClean="0">
                          <a:latin typeface="Times New Roman" pitchFamily="18" charset="0"/>
                          <a:cs typeface="Times New Roman" pitchFamily="18" charset="0"/>
                        </a:rPr>
                        <a:t>12</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Участник </a:t>
                      </a:r>
                      <a:r>
                        <a:rPr kumimoji="0" lang="ru-RU" sz="1000" kern="1200" dirty="0" smtClean="0">
                          <a:solidFill>
                            <a:schemeClr val="dk1"/>
                          </a:solidFill>
                          <a:latin typeface="Times New Roman" pitchFamily="18" charset="0"/>
                          <a:ea typeface="+mn-ea"/>
                          <a:cs typeface="Times New Roman" pitchFamily="18" charset="0"/>
                        </a:rPr>
                        <a:t>аукциона </a:t>
                      </a:r>
                      <a:r>
                        <a:rPr kumimoji="0" lang="ru-RU" sz="1000" kern="1200" dirty="0" smtClean="0">
                          <a:solidFill>
                            <a:schemeClr val="dk1"/>
                          </a:solidFill>
                          <a:latin typeface="Times New Roman" pitchFamily="18" charset="0"/>
                          <a:ea typeface="+mn-ea"/>
                          <a:cs typeface="Times New Roman" pitchFamily="18" charset="0"/>
                        </a:rPr>
                        <a:t>поднимает </a:t>
                      </a:r>
                      <a:r>
                        <a:rPr kumimoji="0" lang="ru-RU" sz="1000" kern="1200" dirty="0" smtClean="0">
                          <a:solidFill>
                            <a:schemeClr val="dk1"/>
                          </a:solidFill>
                          <a:latin typeface="Times New Roman" pitchFamily="18" charset="0"/>
                          <a:ea typeface="+mn-ea"/>
                          <a:cs typeface="Times New Roman" pitchFamily="18" charset="0"/>
                        </a:rPr>
                        <a:t>карточку в случае если он согласен заключить договор по объявленной цене</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     После объявления аукционистом начальной (минимальной) цены договора (цены лота) и цены договора, увеличенной в соответствии с "шагом аукциона" </a:t>
                      </a:r>
                      <a:endParaRPr lang="ru-RU" sz="1000" dirty="0">
                        <a:latin typeface="Times New Roman" pitchFamily="18" charset="0"/>
                        <a:cs typeface="Times New Roman" pitchFamily="18" charset="0"/>
                      </a:endParaRPr>
                    </a:p>
                  </a:txBody>
                  <a:tcPr/>
                </a:tc>
              </a:tr>
              <a:tr h="370840">
                <a:tc>
                  <a:txBody>
                    <a:bodyPr/>
                    <a:lstStyle/>
                    <a:p>
                      <a:r>
                        <a:rPr lang="ru-RU" sz="1000" dirty="0" smtClean="0">
                          <a:latin typeface="Times New Roman" pitchFamily="18" charset="0"/>
                          <a:cs typeface="Times New Roman" pitchFamily="18" charset="0"/>
                        </a:rPr>
                        <a:t>13</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Аукционист </a:t>
                      </a:r>
                      <a:r>
                        <a:rPr kumimoji="0" lang="ru-RU" sz="1000" kern="1200" dirty="0" smtClean="0">
                          <a:solidFill>
                            <a:schemeClr val="dk1"/>
                          </a:solidFill>
                          <a:latin typeface="Times New Roman" pitchFamily="18" charset="0"/>
                          <a:ea typeface="+mn-ea"/>
                          <a:cs typeface="Times New Roman" pitchFamily="18" charset="0"/>
                        </a:rPr>
                        <a:t>объявляет номер карточки участника аукциона, который первым поднял карточку после объявления аукционистом начальной (минимальной) цены договора (цены лота) и цены договора, увеличенной в соответствии с "шагом аукциона", а также новую цену договора, увеличенную в соответствии с "шагом </a:t>
                      </a:r>
                      <a:r>
                        <a:rPr kumimoji="0" lang="ru-RU" sz="1000" kern="1200" dirty="0" smtClean="0">
                          <a:solidFill>
                            <a:schemeClr val="dk1"/>
                          </a:solidFill>
                          <a:latin typeface="Times New Roman" pitchFamily="18" charset="0"/>
                          <a:ea typeface="+mn-ea"/>
                          <a:cs typeface="Times New Roman" pitchFamily="18" charset="0"/>
                        </a:rPr>
                        <a:t>аукциона», </a:t>
                      </a:r>
                      <a:r>
                        <a:rPr kumimoji="0" lang="ru-RU" sz="1000" kern="1200" dirty="0" smtClean="0">
                          <a:solidFill>
                            <a:schemeClr val="dk1"/>
                          </a:solidFill>
                          <a:latin typeface="Times New Roman" pitchFamily="18" charset="0"/>
                          <a:ea typeface="+mn-ea"/>
                          <a:cs typeface="Times New Roman" pitchFamily="18" charset="0"/>
                        </a:rPr>
                        <a:t>и "шаг аукциона", в соответствии с которым повышается цена</a:t>
                      </a:r>
                      <a:endParaRPr lang="ru-RU" sz="1000" dirty="0">
                        <a:latin typeface="Times New Roman" pitchFamily="18" charset="0"/>
                        <a:cs typeface="Times New Roman" pitchFamily="18" charset="0"/>
                      </a:endParaRPr>
                    </a:p>
                  </a:txBody>
                  <a:tcPr/>
                </a:tc>
                <a:tc>
                  <a:txBody>
                    <a:bodyPr/>
                    <a:lstStyle/>
                    <a:p>
                      <a:pPr algn="just"/>
                      <a:endParaRPr lang="ru-RU" sz="1000" dirty="0">
                        <a:latin typeface="Times New Roman" pitchFamily="18" charset="0"/>
                        <a:cs typeface="Times New Roman" pitchFamily="18" charset="0"/>
                      </a:endParaRPr>
                    </a:p>
                  </a:txBody>
                  <a:tcPr/>
                </a:tc>
              </a:tr>
              <a:tr h="370840">
                <a:tc>
                  <a:txBody>
                    <a:bodyPr/>
                    <a:lstStyle/>
                    <a:p>
                      <a:r>
                        <a:rPr lang="ru-RU" sz="1000" dirty="0" smtClean="0">
                          <a:latin typeface="Times New Roman" pitchFamily="18" charset="0"/>
                          <a:cs typeface="Times New Roman" pitchFamily="18" charset="0"/>
                        </a:rPr>
                        <a:t>14</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Участник </a:t>
                      </a:r>
                      <a:r>
                        <a:rPr kumimoji="0" lang="ru-RU" sz="1000" kern="1200" dirty="0" smtClean="0">
                          <a:solidFill>
                            <a:schemeClr val="dk1"/>
                          </a:solidFill>
                          <a:latin typeface="Times New Roman" pitchFamily="18" charset="0"/>
                          <a:ea typeface="+mn-ea"/>
                          <a:cs typeface="Times New Roman" pitchFamily="18" charset="0"/>
                        </a:rPr>
                        <a:t>аукциона, надлежащим образом исполнявший свои обязанности по ранее заключенному договору в отношении имущества, права на которое передаются по договору, и письменно уведомивший организатора аукциона о желании заключить договор </a:t>
                      </a:r>
                      <a:r>
                        <a:rPr kumimoji="0" lang="ru-RU" sz="1000" kern="1200" dirty="0" smtClean="0">
                          <a:solidFill>
                            <a:schemeClr val="dk1"/>
                          </a:solidFill>
                          <a:latin typeface="Times New Roman" pitchFamily="18" charset="0"/>
                          <a:ea typeface="+mn-ea"/>
                          <a:cs typeface="Times New Roman" pitchFamily="18" charset="0"/>
                        </a:rPr>
                        <a:t>(действующий </a:t>
                      </a:r>
                      <a:r>
                        <a:rPr kumimoji="0" lang="ru-RU" sz="1000" kern="1200" dirty="0" smtClean="0">
                          <a:solidFill>
                            <a:schemeClr val="dk1"/>
                          </a:solidFill>
                          <a:latin typeface="Times New Roman" pitchFamily="18" charset="0"/>
                          <a:ea typeface="+mn-ea"/>
                          <a:cs typeface="Times New Roman" pitchFamily="18" charset="0"/>
                        </a:rPr>
                        <a:t>правообладатель), вправе заявить о своем желании заключить договор по объявленной аукционистом цене договора</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        Если после троекратного объявления аукционистом цены договора ни один участник аукциона не поднял карточку, </a:t>
                      </a:r>
                      <a:endParaRPr lang="ru-RU" sz="1000" dirty="0">
                        <a:latin typeface="Times New Roman" pitchFamily="18" charset="0"/>
                        <a:cs typeface="Times New Roman" pitchFamily="18" charset="0"/>
                      </a:endParaRPr>
                    </a:p>
                  </a:txBody>
                  <a:tcPr/>
                </a:tc>
              </a:tr>
              <a:tr h="370840">
                <a:tc>
                  <a:txBody>
                    <a:bodyPr/>
                    <a:lstStyle/>
                    <a:p>
                      <a:r>
                        <a:rPr lang="ru-RU" sz="1000" dirty="0" smtClean="0">
                          <a:latin typeface="Times New Roman" pitchFamily="18" charset="0"/>
                          <a:cs typeface="Times New Roman" pitchFamily="18" charset="0"/>
                        </a:rPr>
                        <a:t>15</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Аукционист вновь предлагает участникам аукциона заявлять свои предложения о цене договора, после чего, в случае если такие предложения были сделаны и после троекратного объявления аукционистом цены договора ни один участник аукциона не поднял карточку, действующий правообладатель вправе снова заявить о своем желании заключить договор по объявленной аукционистом цене договора;</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         Если действующий правообладатель воспользовался правом </a:t>
                      </a:r>
                      <a:endParaRPr lang="ru-RU" sz="1000" dirty="0">
                        <a:latin typeface="Times New Roman" pitchFamily="18" charset="0"/>
                        <a:cs typeface="Times New Roman" pitchFamily="18" charset="0"/>
                      </a:endParaRPr>
                    </a:p>
                  </a:txBody>
                  <a:tcPr/>
                </a:tc>
              </a:tr>
              <a:tr h="370840">
                <a:tc>
                  <a:txBody>
                    <a:bodyPr/>
                    <a:lstStyle/>
                    <a:p>
                      <a:r>
                        <a:rPr lang="ru-RU" sz="1000" dirty="0" smtClean="0">
                          <a:latin typeface="Times New Roman" pitchFamily="18" charset="0"/>
                          <a:cs typeface="Times New Roman" pitchFamily="18" charset="0"/>
                        </a:rPr>
                        <a:t>16</a:t>
                      </a:r>
                      <a:endParaRPr lang="ru-RU" sz="1000" dirty="0">
                        <a:latin typeface="Times New Roman" pitchFamily="18" charset="0"/>
                        <a:cs typeface="Times New Roman" pitchFamily="18" charset="0"/>
                      </a:endParaRPr>
                    </a:p>
                  </a:txBody>
                  <a:tcPr/>
                </a:tc>
                <a:tc>
                  <a:txBody>
                    <a:bodyPr/>
                    <a:lstStyle/>
                    <a:p>
                      <a:pPr algn="just"/>
                      <a:r>
                        <a:rPr kumimoji="0" lang="ru-RU" sz="1000" kern="1200" dirty="0" smtClean="0">
                          <a:solidFill>
                            <a:schemeClr val="dk1"/>
                          </a:solidFill>
                          <a:latin typeface="Times New Roman" pitchFamily="18" charset="0"/>
                          <a:ea typeface="+mn-ea"/>
                          <a:cs typeface="Times New Roman" pitchFamily="18" charset="0"/>
                        </a:rPr>
                        <a:t>Аукцион считается оконченным, если после троекратного объявления аукционистом последнего предложения о цене договора или после заявления действующего правообладателя о своем желании заключить договор по объявленной аукционистом цене договора ни один участник аукциона не поднял карточку</a:t>
                      </a:r>
                      <a:endParaRPr lang="ru-RU" sz="1000" dirty="0">
                        <a:latin typeface="Times New Roman" pitchFamily="18" charset="0"/>
                        <a:cs typeface="Times New Roman" pitchFamily="18" charset="0"/>
                      </a:endParaRPr>
                    </a:p>
                  </a:txBody>
                  <a:tcPr/>
                </a:tc>
                <a:tc>
                  <a:txBody>
                    <a:bodyPr/>
                    <a:lstStyle/>
                    <a:p>
                      <a:pPr algn="just"/>
                      <a:endParaRPr lang="ru-RU" sz="1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404812"/>
          <a:ext cx="7239000" cy="3528243"/>
        </p:xfrm>
        <a:graphic>
          <a:graphicData uri="http://schemas.openxmlformats.org/drawingml/2006/table">
            <a:tbl>
              <a:tblPr firstRow="1" bandRow="1">
                <a:tableStyleId>{5C22544A-7EE6-4342-B048-85BDC9FD1C3A}</a:tableStyleId>
              </a:tblPr>
              <a:tblGrid>
                <a:gridCol w="442392"/>
                <a:gridCol w="3240360"/>
                <a:gridCol w="3556248"/>
              </a:tblGrid>
              <a:tr h="420166">
                <a:tc>
                  <a:txBody>
                    <a:bodyPr/>
                    <a:lstStyle/>
                    <a:p>
                      <a:pPr algn="ctr"/>
                      <a:r>
                        <a:rPr lang="ru-RU" sz="1000" dirty="0" smtClean="0">
                          <a:latin typeface="Times New Roman" pitchFamily="18" charset="0"/>
                          <a:cs typeface="Times New Roman" pitchFamily="18" charset="0"/>
                        </a:rPr>
                        <a:t>№</a:t>
                      </a:r>
                      <a:endParaRPr lang="ru-RU" sz="1000" dirty="0">
                        <a:latin typeface="Times New Roman" pitchFamily="18" charset="0"/>
                        <a:cs typeface="Times New Roman" pitchFamily="18" charset="0"/>
                      </a:endParaRPr>
                    </a:p>
                  </a:txBody>
                  <a:tcPr/>
                </a:tc>
                <a:tc>
                  <a:txBody>
                    <a:bodyPr/>
                    <a:lstStyle/>
                    <a:p>
                      <a:pPr algn="ctr"/>
                      <a:r>
                        <a:rPr lang="ru-RU" sz="1000" dirty="0" smtClean="0">
                          <a:latin typeface="Times New Roman" pitchFamily="18" charset="0"/>
                          <a:cs typeface="Times New Roman" pitchFamily="18" charset="0"/>
                        </a:rPr>
                        <a:t>Этап аукциона</a:t>
                      </a:r>
                      <a:endParaRPr lang="ru-RU" sz="1000" dirty="0">
                        <a:latin typeface="Times New Roman" pitchFamily="18" charset="0"/>
                        <a:cs typeface="Times New Roman" pitchFamily="18" charset="0"/>
                      </a:endParaRPr>
                    </a:p>
                  </a:txBody>
                  <a:tcPr/>
                </a:tc>
                <a:tc>
                  <a:txBody>
                    <a:bodyPr/>
                    <a:lstStyle/>
                    <a:p>
                      <a:pPr algn="ctr"/>
                      <a:r>
                        <a:rPr lang="ru-RU" sz="1000" dirty="0" smtClean="0">
                          <a:latin typeface="Times New Roman" pitchFamily="18" charset="0"/>
                          <a:cs typeface="Times New Roman" pitchFamily="18" charset="0"/>
                        </a:rPr>
                        <a:t>Сроки</a:t>
                      </a:r>
                      <a:endParaRPr lang="ru-RU" sz="1000" dirty="0">
                        <a:latin typeface="Times New Roman" pitchFamily="18" charset="0"/>
                        <a:cs typeface="Times New Roman" pitchFamily="18" charset="0"/>
                      </a:endParaRPr>
                    </a:p>
                  </a:txBody>
                  <a:tcPr/>
                </a:tc>
              </a:tr>
              <a:tr h="725218">
                <a:tc>
                  <a:txBody>
                    <a:bodyPr/>
                    <a:lstStyle/>
                    <a:p>
                      <a:pPr algn="just"/>
                      <a:r>
                        <a:rPr lang="ru-RU" sz="1200" dirty="0" smtClean="0">
                          <a:latin typeface="Times New Roman" pitchFamily="18" charset="0"/>
                          <a:cs typeface="Times New Roman" pitchFamily="18" charset="0"/>
                        </a:rPr>
                        <a:t>17</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Подписание </a:t>
                      </a:r>
                      <a:r>
                        <a:rPr kumimoji="0" lang="ru-RU" sz="1200" kern="1200" dirty="0" smtClean="0">
                          <a:solidFill>
                            <a:srgbClr val="FF0000"/>
                          </a:solidFill>
                          <a:latin typeface="Times New Roman" pitchFamily="18" charset="0"/>
                          <a:ea typeface="+mn-ea"/>
                          <a:cs typeface="Times New Roman" pitchFamily="18" charset="0"/>
                        </a:rPr>
                        <a:t>протокола</a:t>
                      </a:r>
                      <a:r>
                        <a:rPr kumimoji="0" lang="ru-RU" sz="1200" kern="1200" dirty="0" smtClean="0">
                          <a:solidFill>
                            <a:schemeClr val="dk1"/>
                          </a:solidFill>
                          <a:latin typeface="Times New Roman" pitchFamily="18" charset="0"/>
                          <a:ea typeface="+mn-ea"/>
                          <a:cs typeface="Times New Roman" pitchFamily="18" charset="0"/>
                        </a:rPr>
                        <a:t> </a:t>
                      </a:r>
                      <a:r>
                        <a:rPr kumimoji="0" lang="ru-RU" sz="1200" kern="1200" dirty="0" smtClean="0">
                          <a:solidFill>
                            <a:srgbClr val="FF0000"/>
                          </a:solidFill>
                          <a:latin typeface="Times New Roman" pitchFamily="18" charset="0"/>
                          <a:ea typeface="+mn-ea"/>
                          <a:cs typeface="Times New Roman" pitchFamily="18" charset="0"/>
                        </a:rPr>
                        <a:t>аукциона</a:t>
                      </a:r>
                      <a:r>
                        <a:rPr kumimoji="0" lang="ru-RU" sz="1200" kern="1200" dirty="0" smtClean="0">
                          <a:solidFill>
                            <a:schemeClr val="dk1"/>
                          </a:solidFill>
                          <a:latin typeface="Times New Roman" pitchFamily="18" charset="0"/>
                          <a:ea typeface="+mn-ea"/>
                          <a:cs typeface="Times New Roman" pitchFamily="18" charset="0"/>
                        </a:rPr>
                        <a:t> всеми присутствующими членами аукционной комиссии</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a:t>
                      </a:r>
                      <a:r>
                        <a:rPr kumimoji="0" lang="ru-RU" sz="1200" b="1" kern="1200" dirty="0" smtClean="0">
                          <a:solidFill>
                            <a:schemeClr val="dk1"/>
                          </a:solidFill>
                          <a:latin typeface="Times New Roman" pitchFamily="18" charset="0"/>
                          <a:ea typeface="+mn-ea"/>
                          <a:cs typeface="Times New Roman" pitchFamily="18" charset="0"/>
                        </a:rPr>
                        <a:t>В день </a:t>
                      </a:r>
                      <a:r>
                        <a:rPr kumimoji="0" lang="ru-RU" sz="1200" kern="1200" dirty="0" smtClean="0">
                          <a:solidFill>
                            <a:schemeClr val="dk1"/>
                          </a:solidFill>
                          <a:latin typeface="Times New Roman" pitchFamily="18" charset="0"/>
                          <a:ea typeface="+mn-ea"/>
                          <a:cs typeface="Times New Roman" pitchFamily="18" charset="0"/>
                        </a:rPr>
                        <a:t>проведения аукциона</a:t>
                      </a:r>
                      <a:endParaRPr lang="ru-RU" sz="1200" dirty="0">
                        <a:latin typeface="Times New Roman" pitchFamily="18" charset="0"/>
                        <a:cs typeface="Times New Roman" pitchFamily="18" charset="0"/>
                      </a:endParaRPr>
                    </a:p>
                  </a:txBody>
                  <a:tcPr/>
                </a:tc>
              </a:tr>
              <a:tr h="518013">
                <a:tc>
                  <a:txBody>
                    <a:bodyPr/>
                    <a:lstStyle/>
                    <a:p>
                      <a:pPr algn="just"/>
                      <a:r>
                        <a:rPr lang="ru-RU" sz="1200" dirty="0" smtClean="0">
                          <a:latin typeface="Times New Roman" pitchFamily="18" charset="0"/>
                          <a:cs typeface="Times New Roman" pitchFamily="18" charset="0"/>
                        </a:rPr>
                        <a:t>18</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Размещение протокола аукциона на официальном сайте торгов</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          </a:t>
                      </a:r>
                      <a:r>
                        <a:rPr kumimoji="0" lang="ru-RU" sz="1200" b="1" kern="1200" dirty="0" smtClean="0">
                          <a:solidFill>
                            <a:schemeClr val="dk1"/>
                          </a:solidFill>
                          <a:latin typeface="Times New Roman" pitchFamily="18" charset="0"/>
                          <a:ea typeface="+mn-ea"/>
                          <a:cs typeface="Times New Roman" pitchFamily="18" charset="0"/>
                        </a:rPr>
                        <a:t>В течение дня</a:t>
                      </a:r>
                      <a:r>
                        <a:rPr kumimoji="0" lang="ru-RU" sz="1200" kern="1200" dirty="0" smtClean="0">
                          <a:solidFill>
                            <a:schemeClr val="dk1"/>
                          </a:solidFill>
                          <a:latin typeface="Times New Roman" pitchFamily="18" charset="0"/>
                          <a:ea typeface="+mn-ea"/>
                          <a:cs typeface="Times New Roman" pitchFamily="18" charset="0"/>
                        </a:rPr>
                        <a:t>, следующего за днем подписания указанного протокола</a:t>
                      </a:r>
                      <a:endParaRPr lang="ru-RU" sz="1200" dirty="0">
                        <a:latin typeface="Times New Roman" pitchFamily="18" charset="0"/>
                        <a:cs typeface="Times New Roman" pitchFamily="18" charset="0"/>
                      </a:endParaRPr>
                    </a:p>
                  </a:txBody>
                  <a:tcPr/>
                </a:tc>
              </a:tr>
              <a:tr h="1346833">
                <a:tc>
                  <a:txBody>
                    <a:bodyPr/>
                    <a:lstStyle/>
                    <a:p>
                      <a:pPr algn="just"/>
                      <a:r>
                        <a:rPr lang="ru-RU" sz="1200" dirty="0" smtClean="0">
                          <a:latin typeface="Times New Roman" pitchFamily="18" charset="0"/>
                          <a:cs typeface="Times New Roman" pitchFamily="18" charset="0"/>
                        </a:rPr>
                        <a:t>19</a:t>
                      </a:r>
                      <a:endParaRPr lang="ru-RU" sz="1200" dirty="0">
                        <a:latin typeface="Times New Roman" pitchFamily="18" charset="0"/>
                        <a:cs typeface="Times New Roman" pitchFamily="18" charset="0"/>
                      </a:endParaRPr>
                    </a:p>
                  </a:txBody>
                  <a:tcPr/>
                </a:tc>
                <a:tc>
                  <a:txBody>
                    <a:bodyPr/>
                    <a:lstStyle/>
                    <a:p>
                      <a:pPr algn="just"/>
                      <a:r>
                        <a:rPr kumimoji="0" lang="ru-RU" sz="1200" kern="1200" dirty="0" smtClean="0">
                          <a:solidFill>
                            <a:schemeClr val="dk1"/>
                          </a:solidFill>
                          <a:latin typeface="Times New Roman" pitchFamily="18" charset="0"/>
                          <a:ea typeface="+mn-ea"/>
                          <a:cs typeface="Times New Roman" pitchFamily="18" charset="0"/>
                        </a:rPr>
                        <a:t>Организатор аукциона передает победителю аукциона один экземпляр протокола и проект договора, который составляется путем включения цены договора, предложенной победителем аукциона, в проект договора, прилагаемый к документации об аукционе</a:t>
                      </a:r>
                      <a:endParaRPr lang="ru-RU" sz="1200" dirty="0">
                        <a:latin typeface="Times New Roman" pitchFamily="18" charset="0"/>
                        <a:cs typeface="Times New Roman" pitchFamily="18" charset="0"/>
                      </a:endParaRPr>
                    </a:p>
                  </a:txBody>
                  <a:tcPr/>
                </a:tc>
                <a:tc>
                  <a:txBody>
                    <a:bodyPr/>
                    <a:lstStyle/>
                    <a:p>
                      <a:pPr algn="just"/>
                      <a:r>
                        <a:rPr kumimoji="0" lang="ru-RU" sz="1200" b="1" kern="1200" dirty="0" smtClean="0">
                          <a:solidFill>
                            <a:schemeClr val="dk1"/>
                          </a:solidFill>
                          <a:latin typeface="Times New Roman" pitchFamily="18" charset="0"/>
                          <a:ea typeface="+mn-ea"/>
                          <a:cs typeface="Times New Roman" pitchFamily="18" charset="0"/>
                        </a:rPr>
                        <a:t>          В течение трех рабочих дней </a:t>
                      </a:r>
                      <a:r>
                        <a:rPr kumimoji="0" lang="ru-RU" sz="1200" kern="1200" dirty="0" smtClean="0">
                          <a:solidFill>
                            <a:schemeClr val="dk1"/>
                          </a:solidFill>
                          <a:latin typeface="Times New Roman" pitchFamily="18" charset="0"/>
                          <a:ea typeface="+mn-ea"/>
                          <a:cs typeface="Times New Roman" pitchFamily="18" charset="0"/>
                        </a:rPr>
                        <a:t>с даты подписания протокола</a:t>
                      </a:r>
                      <a:endParaRPr lang="ru-RU" sz="1200" dirty="0">
                        <a:latin typeface="Times New Roman" pitchFamily="18" charset="0"/>
                        <a:cs typeface="Times New Roman" pitchFamily="18" charset="0"/>
                      </a:endParaRPr>
                    </a:p>
                  </a:txBody>
                  <a:tcPr/>
                </a:tc>
              </a:tr>
              <a:tr h="518013">
                <a:tc>
                  <a:txBody>
                    <a:bodyPr/>
                    <a:lstStyle/>
                    <a:p>
                      <a:pPr algn="just"/>
                      <a:r>
                        <a:rPr lang="ru-RU" sz="1200" dirty="0" smtClean="0">
                          <a:latin typeface="Times New Roman" pitchFamily="18" charset="0"/>
                          <a:cs typeface="Times New Roman" pitchFamily="18" charset="0"/>
                        </a:rPr>
                        <a:t>20</a:t>
                      </a:r>
                      <a:endParaRPr lang="ru-RU" sz="1200" dirty="0">
                        <a:latin typeface="Times New Roman" pitchFamily="18" charset="0"/>
                        <a:cs typeface="Times New Roman" pitchFamily="18" charset="0"/>
                      </a:endParaRPr>
                    </a:p>
                  </a:txBody>
                  <a:tcPr/>
                </a:tc>
                <a:tc>
                  <a:txBody>
                    <a:bodyPr/>
                    <a:lstStyle/>
                    <a:p>
                      <a:pPr algn="just"/>
                      <a:r>
                        <a:rPr lang="ru-RU" sz="1200" dirty="0" smtClean="0">
                          <a:latin typeface="Times New Roman" pitchFamily="18" charset="0"/>
                          <a:cs typeface="Times New Roman" pitchFamily="18" charset="0"/>
                        </a:rPr>
                        <a:t>Подписание договора</a:t>
                      </a:r>
                      <a:endParaRPr lang="ru-RU" sz="1200" dirty="0">
                        <a:latin typeface="Times New Roman" pitchFamily="18" charset="0"/>
                        <a:cs typeface="Times New Roman" pitchFamily="18" charset="0"/>
                      </a:endParaRPr>
                    </a:p>
                  </a:txBody>
                  <a:tcPr/>
                </a:tc>
                <a:tc>
                  <a:txBody>
                    <a:bodyPr/>
                    <a:lstStyle/>
                    <a:p>
                      <a:pPr algn="just"/>
                      <a:r>
                        <a:rPr lang="ru-RU" sz="1200" dirty="0" smtClean="0">
                          <a:latin typeface="Times New Roman" pitchFamily="18" charset="0"/>
                          <a:ea typeface="Calibri"/>
                          <a:cs typeface="Times New Roman" pitchFamily="18" charset="0"/>
                        </a:rPr>
                        <a:t>            В сроки установленные гражданским законодательством</a:t>
                      </a:r>
                      <a:endParaRPr lang="ru-RU" sz="1200" dirty="0">
                        <a:latin typeface="Times New Roman" pitchFamily="18" charset="0"/>
                        <a:cs typeface="Times New Roman" pitchFamily="18" charset="0"/>
                      </a:endParaRP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158</TotalTime>
  <Words>941</Words>
  <Application>Microsoft Office PowerPoint</Application>
  <PresentationFormat>Экран (4:3)</PresentationFormat>
  <Paragraphs>79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Изящная</vt:lpstr>
      <vt:lpstr>Порядок организации и проведения аукциона</vt:lpstr>
      <vt:lpstr>"Шаг аукциона», срок договора</vt:lpstr>
      <vt:lpstr>Слайд 3</vt:lpstr>
      <vt:lpstr>Слайд 4</vt:lpstr>
      <vt:lpstr>Слайд 5</vt:lpstr>
      <vt:lpstr>Слайд 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организации и проведения аукциона</dc:title>
  <dc:creator>Артем Владимирович</dc:creator>
  <cp:lastModifiedBy>Артем Владимирович</cp:lastModifiedBy>
  <cp:revision>17</cp:revision>
  <dcterms:created xsi:type="dcterms:W3CDTF">2011-04-07T09:10:14Z</dcterms:created>
  <dcterms:modified xsi:type="dcterms:W3CDTF">2011-04-07T11:48:20Z</dcterms:modified>
</cp:coreProperties>
</file>