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7" r:id="rId4"/>
    <p:sldId id="266" r:id="rId5"/>
    <p:sldId id="263" r:id="rId6"/>
    <p:sldId id="265" r:id="rId7"/>
    <p:sldId id="268" r:id="rId8"/>
    <p:sldId id="257" r:id="rId9"/>
    <p:sldId id="258" r:id="rId10"/>
    <p:sldId id="259" r:id="rId11"/>
    <p:sldId id="26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0F1B2-0505-42A9-AF6D-A29FE6DC66E6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D5021-5D45-4FC7-81E3-1B8C373D6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D5021-5D45-4FC7-81E3-1B8C373D68B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C59B4E-684C-4DC0-AE3A-B33CA6F980BB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2D42EE-1FC3-4149-AC05-DFF282D0F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97628;fld=134;dst=10003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3708;fld=134;dst=512" TargetMode="External"/><Relationship Id="rId2" Type="http://schemas.openxmlformats.org/officeDocument/2006/relationships/hyperlink" Target="consultantplus://offline/main?base=LAW;n=97628;fld=134;dst=10019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main?base=LAW;n=97628;fld=134;dst=10011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02186;fld=134;dst=1002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организации и проведения конкурса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7239000" cy="583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096344"/>
                <a:gridCol w="3556248"/>
              </a:tblGrid>
              <a:tr h="5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3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Конкурсная комиссия рассматривает заявки на участие в конкурсе на предмет соответствия требованиям, установленным конкурсной документацией, и соответствия заявителей требованиям, установленным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пунктом 18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Правил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не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может превышать двадцати дней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 даты вскрытия конвертов с заявками на участие в конкурсе и открытия доступа к поданным в форме электронных документов заявкам на участие в конкурсе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29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Принятие решения о допуске заявителя к участию в конкурсе и о признании заявителя участником конкурса или об отказе в допуске заявителя к участию в конкурсе, которое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оформляется протоколом рассмотрения заявок на участие в конкурсе. 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 окончания рассмотрения заявок.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21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Размещение протокола организатором конкурса или специализированной организацией на официальном сайте торгов.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 окончания рассмотрения заявок на участие в конкурсе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1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Заявителям направляются уведомления о принятых конкурсной комиссией решениях.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не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позднее дня, следующего за днем подписания указанного протокола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404812"/>
          <a:ext cx="7427169" cy="604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190201"/>
                <a:gridCol w="3722568"/>
              </a:tblGrid>
              <a:tr h="609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Конкурсная комиссия осуществляет оценку и сопоставление заявок на участие в конкурсе, поданных заявителями, признанными участниками конкурса.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Срок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оценки и сопоставления таких заявок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 может превышать десяти дней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 даты подписания протокола рассмотрения заявок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1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Подписание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протокола оценки и сопоставления заявок на участие в конкурсе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всеми присутствующими членами конкурсной комиссии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течение дня, следующего после дня окончания проведения оценки и сопоставления заявок на участие в конкурсе.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Размещение протокола оценки и сопоставления заявок на участие в конкурсе на официальном сайте торгов организатором конкурса или специализированной организацией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течение дня, следующего после дня подписания указанного протокола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1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Организатор конкурса передает победителю конкурса один экземпляр протокола и проект договора, который составляется путем включения условий исполнения договора, предложенных победителем конкурса в заявке на участие в конкурсе, в проект договора, прилагаемый к конкурсной документации.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течение трех рабочих дней с даты подписания протокола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9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Подписание договора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сроки установленные гражданским законодательством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Отказ от заключения </a:t>
            </a:r>
            <a:r>
              <a:rPr lang="ru-RU" sz="2000" dirty="0" smtClean="0"/>
              <a:t>договора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85000" lnSpcReduction="20000"/>
          </a:bodyPr>
          <a:lstStyle/>
          <a:p>
            <a:pPr marL="0" indent="274320" algn="just">
              <a:buNone/>
            </a:pPr>
            <a:r>
              <a:rPr lang="ru-RU" dirty="0" smtClean="0"/>
              <a:t>93. В срок, предусмотренный для заключения договора, организатор конкурса обязан отказаться от заключения договора с победителем конкурса либо с участником конкурса, с которым заключается такой договор в соответствии с </a:t>
            </a:r>
            <a:r>
              <a:rPr lang="ru-RU" dirty="0" smtClean="0">
                <a:hlinkClick r:id="rId2"/>
              </a:rPr>
              <a:t>пунктом 97</a:t>
            </a:r>
            <a:r>
              <a:rPr lang="ru-RU" dirty="0" smtClean="0"/>
              <a:t> настоящих Правил, в случае установления факта:</a:t>
            </a:r>
          </a:p>
          <a:p>
            <a:pPr marL="0" indent="274320" algn="just">
              <a:buNone/>
            </a:pPr>
            <a:r>
              <a:rPr lang="ru-RU" dirty="0" smtClean="0"/>
              <a:t>1) </a:t>
            </a:r>
            <a:r>
              <a:rPr lang="ru-RU" dirty="0" smtClean="0">
                <a:solidFill>
                  <a:srgbClr val="FF0000"/>
                </a:solidFill>
              </a:rPr>
              <a:t>проведения ликвидации </a:t>
            </a:r>
            <a:r>
              <a:rPr lang="ru-RU" dirty="0" smtClean="0"/>
              <a:t>такого участника конкурса - юридического лица или принятия арбитражным судом решения о признании такого участника конкурса - юридического лица, индивидуального предпринимателя банкротом и об открытии конкурсного производства;</a:t>
            </a:r>
          </a:p>
          <a:p>
            <a:pPr marL="0" indent="274320" algn="just">
              <a:buNone/>
            </a:pPr>
            <a:r>
              <a:rPr lang="ru-RU" dirty="0" smtClean="0"/>
              <a:t>2) </a:t>
            </a:r>
            <a:r>
              <a:rPr lang="ru-RU" dirty="0" smtClean="0">
                <a:solidFill>
                  <a:srgbClr val="FF0000"/>
                </a:solidFill>
              </a:rPr>
              <a:t>приостановления деятельности </a:t>
            </a:r>
            <a:r>
              <a:rPr lang="ru-RU" dirty="0" smtClean="0"/>
              <a:t>такого лица в порядке, предусмотренном </a:t>
            </a:r>
            <a:r>
              <a:rPr lang="ru-RU" dirty="0" smtClean="0">
                <a:hlinkClick r:id="rId3"/>
              </a:rPr>
              <a:t>Кодексом</a:t>
            </a:r>
            <a:r>
              <a:rPr lang="ru-RU" dirty="0" smtClean="0"/>
              <a:t> Российской Федерации об административных правонарушениях;</a:t>
            </a:r>
          </a:p>
          <a:p>
            <a:pPr marL="0" indent="274320" algn="just">
              <a:buNone/>
            </a:pPr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предоставления таким лицом заведомо ложных сведений</a:t>
            </a:r>
            <a:r>
              <a:rPr lang="ru-RU" dirty="0" smtClean="0"/>
              <a:t>, содержащихся в документах, предусмотренных </a:t>
            </a:r>
            <a:r>
              <a:rPr lang="ru-RU" dirty="0" smtClean="0">
                <a:hlinkClick r:id="rId4"/>
              </a:rPr>
              <a:t>пунктом 52</a:t>
            </a:r>
            <a:r>
              <a:rPr lang="ru-RU" dirty="0" smtClean="0"/>
              <a:t> настоящих Правил.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ПЕРЕЧЕНЬ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ВИДОВ ИМУЩЕСТВА, В ОТНОШЕНИИ КОТОРОГО ЗАКЛЮЧЕНИЕ ДОГОВОРОВ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АРЕНДЫ, ДОГОВОРОВ БЕЗВОЗМЕЗДНОГО ПОЛЬЗОВАНИЯ, ДОГОВОРОВ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ДОВЕРИТЕЛЬНОГО УПРАВЛЕНИЯ ИМУЩЕСТВОМ, ИНЫХ ДОГОВОРОВ,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ПРЕДУСМАТРИВАЮЩИХ ПЕРЕХОД ПРАВ ВЛАДЕНИЯ И (ИЛИ) ПОЛЬЗОВАНИЯ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ОТНОШЕНИИ ГОСУДАРСТВЕННОГО ИЛИ МУНИЦИПАЛЬНОГО ИМУЩЕСТВА,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МОЖЕТ ОСУЩЕСТВЛЯТЬСЯ ПУТЕМ ПРОВЕДЕНИЯ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ТОРГОВ В ФОРМЕ КОНКУРСА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228656" cy="5112568"/>
          </a:xfrm>
        </p:spPr>
        <p:txBody>
          <a:bodyPr>
            <a:noAutofit/>
          </a:bodyPr>
          <a:lstStyle/>
          <a:p>
            <a:pPr marL="0" algn="r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Приложение 2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Приказу ФАС России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 10.02.2010 N 67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объекты железнодорожного транспорта;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объекты трубопроводного транспорта;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морские и речные порты, объекты их производственной и инженерной инфраструктур;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4) аэродромы или здания и (или) сооружения, предназначенные для взлета, посадки, руления и стоянки    воздушных судов, а также создаваемые и предназначенные для организации полетов гражданских воздушных судов авиационная инфраструктура и средства обслуживания воздушного движения, навигации, посадки и связи;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5) объекты производственной и инженерной инфраструктур аэропортов;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6) гидротехнические сооружения;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7) объекты по производству, передаче и распределению электрической и тепловой энергии;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8) системы коммунальной инфраструктуры и иные объекты коммунального хозяйства, в том числе объекты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-, тепло-,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газо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 энергоснабжения, водоотведения, очистки сточных вод;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9) метрополитен и другой транспорт общего пользования;</a:t>
            </a:r>
          </a:p>
          <a:p>
            <a:pPr marL="0" indent="-288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10) нежилые помещения инфраструктуры поддержки малого и среднего предпринимательства, включенные в перечни государственного имущества и муниципального имущества, свободного от прав третьих лиц (за исключением имущественных прав субъектов малого и среднего предпринимательства.</a:t>
            </a:r>
          </a:p>
          <a:p>
            <a:pPr marL="0" indent="-288000">
              <a:spcBef>
                <a:spcPts val="0"/>
              </a:spcBef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288000" algn="ctr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Установление возможности проведения конкурса в отношении указанного перечня не означает обязательность именно этой формы. Может быть проведен и аукцион.</a:t>
            </a:r>
          </a:p>
          <a:p>
            <a:pPr indent="-28800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Критерии конкурса</a:t>
            </a: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08723"/>
          <a:ext cx="7704856" cy="577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3418"/>
                <a:gridCol w="2441438"/>
              </a:tblGrid>
              <a:tr h="3143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 значимости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Цена договора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 0 до 1</a:t>
                      </a:r>
                      <a:endParaRPr lang="ru-RU" sz="1200" dirty="0"/>
                    </a:p>
                  </a:txBody>
                  <a:tcPr/>
                </a:tc>
              </a:tr>
              <a:tr h="444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критерии: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1370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реконструкции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(этапы реконструкции) объекта договора, если такая реконструкция предусмотрена в конкурсной документации, в том числе период с даты подписания договора до даты ввода объекта договора в эксплуатацию с характеристиками, соответствующими установленным договором технико-экономическим показателям;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0 до 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4455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ru-RU" sz="12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технико-экономические показатели объекта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договора на момент окончания срока договора;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0 до 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058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200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производства товаров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(выполнения работ, оказания услуг) с использованием имущества,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права на которое передаются по договору;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0 до 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8001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 с даты подписания договора до дня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когда производство товаров (выполнение работ, оказание услуг) с использованием имущества, права на которое передаются по договору,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будет осуществляться в объем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е, установленном договором;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0 до 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62237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цены на товары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(работы, услуги), производимые (выполняемые, оказываемые) с использованием имущества, права на которое передаются по договору;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от 0 до 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90312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6) </a:t>
                      </a:r>
                      <a:r>
                        <a:rPr lang="ru-RU" sz="12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качественная характеристика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архитектурного, функционально- технологического, конструктивного или инженерно-технического решения для обеспечения реконструкции объекта договора и квалификация участника конкурса.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от 0 по 0,2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Критерии конкурса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2420888"/>
          <a:ext cx="741682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652"/>
                <a:gridCol w="2171172"/>
              </a:tblGrid>
              <a:tr h="356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Общие критерии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Коэффициент значимости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3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описания преимуществ товара или услуги в сравнении с существующими аналогами (конкурентами);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3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 проработки маркетинговой, операционной и финансовой стратегий развития субъекта малого предпринимательства;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563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в)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прогнозируемые изменения финансовых результатов и количества рабочих мест субъекта малого предпринимательства;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563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г)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окупаемости проекта.</a:t>
                      </a:r>
                      <a:endParaRPr lang="ru-RU" sz="1200" dirty="0" smtClean="0"/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3933056"/>
            <a:ext cx="7239000" cy="2808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80727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предоставлении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бизнес-инкубаторами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государственного или муниципального имущества в аренду (субаренду) субъектам малого и среднего предпринимательства используются в совокупности только следующие критерии оценки заявок на участие в конкурсе:</a:t>
            </a:r>
          </a:p>
          <a:p>
            <a:pPr indent="457200" algn="just">
              <a:lnSpc>
                <a:spcPct val="12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Параметры критериев конкурса: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ru-RU" sz="1400" dirty="0" smtClean="0"/>
              <a:t>начальное условие в виде числа,</a:t>
            </a:r>
          </a:p>
          <a:p>
            <a:pPr marL="0" algn="just">
              <a:spcBef>
                <a:spcPts val="0"/>
              </a:spcBef>
            </a:pPr>
            <a:r>
              <a:rPr lang="ru-RU" sz="1400" dirty="0" smtClean="0"/>
              <a:t>уменьшение или увеличение начального значения критерия конкурса в заявке на участие в конкурсе,</a:t>
            </a:r>
          </a:p>
          <a:p>
            <a:pPr marL="0" algn="just">
              <a:spcBef>
                <a:spcPts val="0"/>
              </a:spcBef>
            </a:pPr>
            <a:r>
              <a:rPr lang="ru-RU" sz="1400" dirty="0" smtClean="0"/>
              <a:t>коэффициент, учитывающий значимость критерия конкурса.</a:t>
            </a:r>
          </a:p>
          <a:p>
            <a:pPr marL="0" algn="just">
              <a:spcBef>
                <a:spcPts val="0"/>
              </a:spcBef>
            </a:pPr>
            <a:endParaRPr lang="ru-RU" sz="1400" dirty="0" smtClean="0"/>
          </a:p>
          <a:p>
            <a:pPr marL="0" algn="ctr">
              <a:spcBef>
                <a:spcPts val="0"/>
              </a:spcBef>
              <a:buNone/>
            </a:pPr>
            <a:r>
              <a:rPr lang="ru-RU" sz="1400" dirty="0" smtClean="0"/>
              <a:t>Значения коэффициентов, учитывающих значимость критерия конкурса, могут изменяться от нуля до единицы, и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сумма значений всех коэффициентов должна быть равна единице.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FF0000"/>
                </a:solidFill>
              </a:rPr>
              <a:t>	</a:t>
            </a:r>
            <a:r>
              <a:rPr lang="ru-RU" sz="1200" i="1" dirty="0" smtClean="0">
                <a:solidFill>
                  <a:srgbClr val="FF0000"/>
                </a:solidFill>
              </a:rPr>
              <a:t>В случае установления критериев конкурса, предусмотренных 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подпунктом 6 и абзацами «а» и «б» подпункта 7 пункта 77 </a:t>
            </a:r>
            <a:r>
              <a:rPr lang="ru-RU" sz="1200" i="1" dirty="0" smtClean="0">
                <a:solidFill>
                  <a:srgbClr val="FF0000"/>
                </a:solidFill>
              </a:rPr>
              <a:t>Правил, оценка конкурсных предложений, представленных в соответствии с такими критериями, осуществляется в баллах в порядке, установленном пунктом 83 Правил. При этом максимальное значение коэффициента, учитывающего значимость критерия конкурса, предусмотренного подпунктом 6 пункта 77 Правил, не может быть больше чем 0,2.</a:t>
            </a:r>
          </a:p>
          <a:p>
            <a:pPr marL="0" algn="just">
              <a:spcBef>
                <a:spcPts val="0"/>
              </a:spcBef>
              <a:buNone/>
            </a:pPr>
            <a:endParaRPr lang="ru-RU" sz="1200" i="1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200" i="1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200" dirty="0" smtClean="0"/>
              <a:t>	Указываемый в конкурсной документации </a:t>
            </a:r>
            <a:r>
              <a:rPr lang="ru-RU" sz="1200" dirty="0" smtClean="0">
                <a:solidFill>
                  <a:srgbClr val="FF0000"/>
                </a:solidFill>
              </a:rPr>
              <a:t>срок</a:t>
            </a:r>
            <a:r>
              <a:rPr lang="ru-RU" sz="1200" dirty="0" smtClean="0"/>
              <a:t>, на который заключаются договоры в отношении имущества, предусмотренного </a:t>
            </a:r>
            <a:r>
              <a:rPr lang="ru-RU" sz="1200" dirty="0" smtClean="0">
                <a:hlinkClick r:id="rId3"/>
              </a:rPr>
              <a:t>Законом</a:t>
            </a:r>
            <a:r>
              <a:rPr lang="ru-RU" sz="1200" dirty="0" smtClean="0"/>
              <a:t>, должен составлять </a:t>
            </a:r>
            <a:r>
              <a:rPr lang="ru-RU" sz="1200" dirty="0" smtClean="0">
                <a:solidFill>
                  <a:srgbClr val="FF0000"/>
                </a:solidFill>
              </a:rPr>
              <a:t>не менее пяти лет</a:t>
            </a:r>
            <a:r>
              <a:rPr lang="ru-RU" sz="1200" dirty="0" smtClean="0"/>
              <a:t>. Максимальный срок предоставления </a:t>
            </a:r>
            <a:r>
              <a:rPr lang="ru-RU" sz="1200" dirty="0" err="1" smtClean="0"/>
              <a:t>бизнес-инкубаторами</a:t>
            </a:r>
            <a:r>
              <a:rPr lang="ru-RU" sz="1200" dirty="0" smtClean="0"/>
              <a:t> государственного или муниципального имущества в аренду (субаренду) субъектам малого и среднего предпринимательства </a:t>
            </a:r>
            <a:r>
              <a:rPr lang="ru-RU" sz="1200" dirty="0" smtClean="0">
                <a:solidFill>
                  <a:srgbClr val="FF0000"/>
                </a:solidFill>
              </a:rPr>
              <a:t>не должен превышать трех лет</a:t>
            </a:r>
            <a:endParaRPr lang="ru-RU" sz="1200" i="1" dirty="0" smtClean="0">
              <a:solidFill>
                <a:srgbClr val="FF0000"/>
              </a:solidFill>
            </a:endParaRPr>
          </a:p>
          <a:p>
            <a:pPr marL="0" algn="just">
              <a:spcBef>
                <a:spcPts val="0"/>
              </a:spcBef>
            </a:pPr>
            <a:endParaRPr lang="ru-RU" sz="1400" dirty="0" smtClean="0"/>
          </a:p>
          <a:p>
            <a:pPr marL="0" algn="just">
              <a:spcBef>
                <a:spcPts val="0"/>
              </a:spcBef>
            </a:pP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Оценка заявок на участие в конкурсе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7776864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8532"/>
                <a:gridCol w="3668332"/>
              </a:tblGrid>
              <a:tr h="49685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Оценка заявок на участие в конкурсе по критериям, за исключением критериев, предусмотренных подпунктом 6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абзацами «а» и «б» подпункта 7 пункта 77 Правил:</a:t>
                      </a:r>
                    </a:p>
                    <a:p>
                      <a:pPr marL="0" indent="0" algn="just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1) в случае если для критерия конкурса установлено увеличение его начального значения, величина, рассчитываемая по содержащемуся в заявке на участие в конкурсе условию и такому критерию, определяется путем умножения коэффициента такого критерия на отношение разности значения содержащегося в заявке на участие в конкурсе условия и наименьшего из значений содержащихся во всех заявках на участие в конкурсе условий к разности наибольшего из значений содержащихся во всех заявках на участие в конкурсе условий и наименьшего из значений содержащихся во всех заявках на участие в конкурсе условий;</a:t>
                      </a:r>
                    </a:p>
                    <a:p>
                      <a:pPr marL="0" indent="0" algn="just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2) в случае если для критерия конкурса установлено уменьшение его начального значения, величина, рассчитываемая по содержащемуся в заявке на участие в конкурсе условию и такому критерию, определяется путем умножения коэффициента такого критерия на отношение разности наибольшего из значений содержащихся во всех заявках на участие в конкурсе условий и значения, содержащегося в заявке на участие в конкурсе условия к разности наибольшего из значений содержащихся во всех заявках на участие в конкурсе условий и наименьшего из значений содержащихся во всех заявках на участие в конкурсе условий;</a:t>
                      </a:r>
                    </a:p>
                    <a:p>
                      <a:pPr marL="0" indent="0" algn="just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3) для каждой заявки на участие в конкурсе величины, рассчитанные по всем критериям конкурса, суммируются и определяется итоговая величина.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Оценка заявок на участие в конкурсе в соответствии с критериями конкурса, предусмотренными подпунктом 6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абзацами «а» и «б» подпункта 7 пункта 77  Правил:</a:t>
                      </a:r>
                    </a:p>
                    <a:p>
                      <a:pPr marL="0" indent="0" algn="just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1) предложению, содержащемуся в заявке на участие в конкурсе, присваиваются баллы - от одного до пяти баллов;</a:t>
                      </a:r>
                    </a:p>
                    <a:p>
                      <a:pPr marL="0" indent="0" algn="just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2) величина, рассчитываемая в соответствии с такими критериями в отношении предложения, содержащегося в заявке на участие в конкурсе, предусматривающего квалификацию участника конкурса или архитектурное, функционально-технологическое, конструктивное и инженерно-техническое решения для обеспечения создания имущества, предназначенного для поставки товаров (выполнения работ, оказания услуг), поставка (выполнение, оказание) которых происходит с использованием имущества, права на которое передаются по договору, и (или) реконструкции объекта договора, или качество описания преимуществ товара или услуги в сравнении с существующими аналогами (конкурентами), или качество проработки маркетинговой, операционной и финансовой стратегий развития субъекта малого предпринимательства, определяется путем умножения коэффициента значимости такого критерия на отношение количества баллов, присвоенных данному предложению, к пяти баллам.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6021288"/>
            <a:ext cx="7560840" cy="66068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dirty="0" smtClean="0"/>
              <a:t>Победителем конкурса признается участник конкурса, который предложил лучшие условия исполнения договора и заявке на участие в конкурсе которого присвоен первый номер</a:t>
            </a:r>
            <a:endParaRPr kumimoji="0" lang="ru-RU" sz="1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Оценка заявок по критериям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2"/>
          <a:ext cx="7239000" cy="360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4140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Формула для оценки</a:t>
                      </a:r>
                      <a:endParaRPr lang="ru-RU" dirty="0"/>
                    </a:p>
                  </a:txBody>
                  <a:tcPr/>
                </a:tc>
              </a:tr>
              <a:tr h="41407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правило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252">
                <a:tc>
                  <a:txBody>
                    <a:bodyPr/>
                    <a:lstStyle/>
                    <a:p>
                      <a:pPr marL="180000"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для критерия установлено увеличение его начального значения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Кзн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ЗнЗ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min)/(max – min)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9696">
                <a:tc>
                  <a:txBody>
                    <a:bodyPr/>
                    <a:lstStyle/>
                    <a:p>
                      <a:pPr marL="180000"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для критерия установлено уменьшение его начального значения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Кзн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max -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ЗнЗ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)/(max – min)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1171">
                <a:tc>
                  <a:txBody>
                    <a:bodyPr/>
                    <a:lstStyle/>
                    <a:p>
                      <a:pPr algn="just"/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критериев конкурса, предусмотренных подпунктом 6 и абзацами «а» и «б» подпункта 7 пункта 77 Правил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Кзн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БЗ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494116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        Где:</a:t>
            </a:r>
          </a:p>
          <a:p>
            <a:r>
              <a:rPr lang="ru-RU" sz="1200" dirty="0" err="1" smtClean="0"/>
              <a:t>Кзн</a:t>
            </a:r>
            <a:r>
              <a:rPr lang="ru-RU" sz="1200" dirty="0" smtClean="0"/>
              <a:t> –  коэффициент значимости критерия,</a:t>
            </a:r>
          </a:p>
          <a:p>
            <a:r>
              <a:rPr lang="ru-RU" sz="1200" dirty="0" err="1" smtClean="0"/>
              <a:t>Знз</a:t>
            </a:r>
            <a:r>
              <a:rPr lang="ru-RU" sz="1200" dirty="0" smtClean="0"/>
              <a:t> –  значение критерия, содержащееся в заявке,</a:t>
            </a:r>
          </a:p>
          <a:p>
            <a:r>
              <a:rPr lang="en-US" sz="1200" dirty="0" smtClean="0"/>
              <a:t>max</a:t>
            </a:r>
            <a:r>
              <a:rPr lang="ru-RU" sz="1200" dirty="0" smtClean="0"/>
              <a:t> – наибольшее из значений, содержащееся в заявках,</a:t>
            </a:r>
            <a:endParaRPr lang="en-US" sz="1200" dirty="0" smtClean="0"/>
          </a:p>
          <a:p>
            <a:r>
              <a:rPr lang="en-US" sz="1200" dirty="0" smtClean="0"/>
              <a:t>min</a:t>
            </a:r>
            <a:r>
              <a:rPr lang="ru-RU" sz="1200" dirty="0" smtClean="0"/>
              <a:t> –  наименьшее из значений, содержащееся в заявках,</a:t>
            </a:r>
          </a:p>
          <a:p>
            <a:r>
              <a:rPr lang="ru-RU" sz="1200" dirty="0" smtClean="0"/>
              <a:t>БЗ –    количество баллов. Присвоенных данному предложению.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7499176" cy="604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92"/>
                <a:gridCol w="2648396"/>
                <a:gridCol w="4392488"/>
              </a:tblGrid>
              <a:tr h="430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Разработка и утверждение конкурсной документации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Размещение извещения на официальном сайте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менее чем за тридцать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рабочих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дней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 дня вскрытия конвертов с заявками на участие в конкурсе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Внесение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изменений в извещение о проведении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 позднее чем за пять дней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 даты окончания подачи заявок на участие в конкурсе. В течение одного дня с даты принятия указанного решения такие изменения размещаются организатором конкурса или специализированной организацией на официальном сайте торгов. При этом срок подачи заявок на участие в конкурсе должен быть продлен таким образом, чтобы с даты размещения на официальном сайте торгов внесенных изменений в извещение о проведении конкурса до даты окончания подачи заявок на участие в конкурсе он составлял не менее двадцати дней.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7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Отказ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 проведения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не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позднее чем за тридцать дней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 даты окончания срока подачи заявок на участие в конкурсе. Извещение об отказе от проведения конкурса размещается на официальном сайте торгов в течение одного дня с даты принятия решения об отказе от проведения конкурса. В течение двух рабочих дней с даты принятия указанного решения организатор конкурса вскрывает (в случае если на конверте не указаны почтовый адрес (для юридического лица) или сведения о месте жительства (для физического лица) заявителя) конверты с заявками на участие в конкурсе, открывается доступ к поданным в форме электронных документов заявкам на участие в конкурсе и направляет соответствующие уведомления всем заявителям.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7239000" cy="5588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456384"/>
                <a:gridCol w="3268216"/>
              </a:tblGrid>
              <a:tr h="503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Сроки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Прием заявок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прекращается в день вскрытия конвертов с такими заявками и открытия доступа к поданным в форме электронных документов заявкам на участие в конкурсе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Публичное вскрытие конвертов с заявками на участие в конкурсе и осуществление открытия доступа к поданным в форме электронных документов заявкам на участие в конкурсе.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день, время и в месте, указанные в извещении о проведении конкурса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2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Подписание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протокола вскрытия конвертов с заявками на участие в конкурсе и открытия доступа к поданным в форме электронных документов заявкам на участие в конкурсе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всеми присутствующими членами комиссии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непосредственно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после вскрытия конвертов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Размещение протокола организатором конкурса или специализированной организацией на официальном сайте торгов.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      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течение дня, следующего за днем его подписания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382</TotalTime>
  <Words>1945</Words>
  <Application>Microsoft Office PowerPoint</Application>
  <PresentationFormat>Экран (4:3)</PresentationFormat>
  <Paragraphs>163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Порядок организации и проведения конкурса</vt:lpstr>
      <vt:lpstr>ПЕРЕЧЕНЬ ВИДОВ ИМУЩЕСТВА, В ОТНОШЕНИИ КОТОРОГО ЗАКЛЮЧЕНИЕ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ВЛАДЕНИЯ И (ИЛИ) ПОЛЬЗОВАНИЯ В ОТНОШЕНИИ ГОСУДАРСТВЕННОГО ИЛИ МУНИЦИПАЛЬНОГО ИМУЩЕСТВА, МОЖЕТ ОСУЩЕСТВЛЯТЬСЯ ПУТЕМ ПРОВЕДЕНИЯ ТОРГОВ В ФОРМЕ КОНКУРСА </vt:lpstr>
      <vt:lpstr>Критерии конкурса</vt:lpstr>
      <vt:lpstr>Критерии конкурса</vt:lpstr>
      <vt:lpstr>Параметры критериев конкурса: </vt:lpstr>
      <vt:lpstr>Оценка заявок на участие в конкурсе</vt:lpstr>
      <vt:lpstr>Оценка заявок по критериям</vt:lpstr>
      <vt:lpstr>Слайд 8</vt:lpstr>
      <vt:lpstr>Слайд 9</vt:lpstr>
      <vt:lpstr>Слайд 10</vt:lpstr>
      <vt:lpstr>Слайд 11</vt:lpstr>
      <vt:lpstr>Отказ от заключения договора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организации и проведения конкурса</dc:title>
  <dc:creator>Молчанова</dc:creator>
  <cp:lastModifiedBy>Артем Владимирович</cp:lastModifiedBy>
  <cp:revision>34</cp:revision>
  <dcterms:created xsi:type="dcterms:W3CDTF">2011-04-06T21:29:27Z</dcterms:created>
  <dcterms:modified xsi:type="dcterms:W3CDTF">2011-06-16T05:49:36Z</dcterms:modified>
</cp:coreProperties>
</file>